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Default Extension="wdp" ContentType="image/vnd.ms-photo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138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s/slide139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charts/chart2.xml" ContentType="application/vnd.openxmlformats-officedocument.drawingml.char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68" r:id="rId1"/>
    <p:sldMasterId id="2147483780" r:id="rId2"/>
    <p:sldMasterId id="2147483795" r:id="rId3"/>
  </p:sldMasterIdLst>
  <p:notesMasterIdLst>
    <p:notesMasterId r:id="rId149"/>
  </p:notesMasterIdLst>
  <p:sldIdLst>
    <p:sldId id="279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83" r:id="rId19"/>
    <p:sldId id="275" r:id="rId20"/>
    <p:sldId id="276" r:id="rId21"/>
    <p:sldId id="281" r:id="rId22"/>
    <p:sldId id="282" r:id="rId23"/>
    <p:sldId id="284" r:id="rId24"/>
    <p:sldId id="271" r:id="rId25"/>
    <p:sldId id="272" r:id="rId26"/>
    <p:sldId id="280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7" r:id="rId35"/>
    <p:sldId id="292" r:id="rId36"/>
    <p:sldId id="418" r:id="rId37"/>
    <p:sldId id="293" r:id="rId38"/>
    <p:sldId id="294" r:id="rId39"/>
    <p:sldId id="295" r:id="rId40"/>
    <p:sldId id="296" r:id="rId41"/>
    <p:sldId id="298" r:id="rId42"/>
    <p:sldId id="299" r:id="rId43"/>
    <p:sldId id="300" r:id="rId44"/>
    <p:sldId id="301" r:id="rId45"/>
    <p:sldId id="408" r:id="rId46"/>
    <p:sldId id="313" r:id="rId47"/>
    <p:sldId id="314" r:id="rId48"/>
    <p:sldId id="409" r:id="rId49"/>
    <p:sldId id="410" r:id="rId50"/>
    <p:sldId id="411" r:id="rId51"/>
    <p:sldId id="412" r:id="rId52"/>
    <p:sldId id="315" r:id="rId53"/>
    <p:sldId id="316" r:id="rId54"/>
    <p:sldId id="302" r:id="rId55"/>
    <p:sldId id="413" r:id="rId56"/>
    <p:sldId id="303" r:id="rId57"/>
    <p:sldId id="304" r:id="rId58"/>
    <p:sldId id="305" r:id="rId59"/>
    <p:sldId id="306" r:id="rId60"/>
    <p:sldId id="317" r:id="rId61"/>
    <p:sldId id="318" r:id="rId62"/>
    <p:sldId id="308" r:id="rId63"/>
    <p:sldId id="309" r:id="rId64"/>
    <p:sldId id="414" r:id="rId65"/>
    <p:sldId id="310" r:id="rId66"/>
    <p:sldId id="311" r:id="rId67"/>
    <p:sldId id="312" r:id="rId68"/>
    <p:sldId id="321" r:id="rId69"/>
    <p:sldId id="322" r:id="rId70"/>
    <p:sldId id="323" r:id="rId71"/>
    <p:sldId id="324" r:id="rId72"/>
    <p:sldId id="325" r:id="rId73"/>
    <p:sldId id="326" r:id="rId74"/>
    <p:sldId id="390" r:id="rId75"/>
    <p:sldId id="327" r:id="rId76"/>
    <p:sldId id="328" r:id="rId77"/>
    <p:sldId id="329" r:id="rId78"/>
    <p:sldId id="330" r:id="rId79"/>
    <p:sldId id="333" r:id="rId80"/>
    <p:sldId id="334" r:id="rId81"/>
    <p:sldId id="351" r:id="rId82"/>
    <p:sldId id="352" r:id="rId83"/>
    <p:sldId id="339" r:id="rId84"/>
    <p:sldId id="340" r:id="rId85"/>
    <p:sldId id="347" r:id="rId86"/>
    <p:sldId id="348" r:id="rId87"/>
    <p:sldId id="349" r:id="rId88"/>
    <p:sldId id="350" r:id="rId89"/>
    <p:sldId id="337" r:id="rId90"/>
    <p:sldId id="338" r:id="rId91"/>
    <p:sldId id="341" r:id="rId92"/>
    <p:sldId id="342" r:id="rId93"/>
    <p:sldId id="335" r:id="rId94"/>
    <p:sldId id="336" r:id="rId95"/>
    <p:sldId id="343" r:id="rId96"/>
    <p:sldId id="344" r:id="rId97"/>
    <p:sldId id="345" r:id="rId98"/>
    <p:sldId id="346" r:id="rId99"/>
    <p:sldId id="331" r:id="rId100"/>
    <p:sldId id="332" r:id="rId101"/>
    <p:sldId id="355" r:id="rId102"/>
    <p:sldId id="356" r:id="rId103"/>
    <p:sldId id="357" r:id="rId104"/>
    <p:sldId id="358" r:id="rId105"/>
    <p:sldId id="359" r:id="rId106"/>
    <p:sldId id="360" r:id="rId107"/>
    <p:sldId id="361" r:id="rId108"/>
    <p:sldId id="353" r:id="rId109"/>
    <p:sldId id="354" r:id="rId110"/>
    <p:sldId id="362" r:id="rId111"/>
    <p:sldId id="363" r:id="rId112"/>
    <p:sldId id="364" r:id="rId113"/>
    <p:sldId id="365" r:id="rId114"/>
    <p:sldId id="366" r:id="rId115"/>
    <p:sldId id="367" r:id="rId116"/>
    <p:sldId id="415" r:id="rId117"/>
    <p:sldId id="416" r:id="rId118"/>
    <p:sldId id="417" r:id="rId119"/>
    <p:sldId id="371" r:id="rId120"/>
    <p:sldId id="370" r:id="rId121"/>
    <p:sldId id="373" r:id="rId122"/>
    <p:sldId id="374" r:id="rId123"/>
    <p:sldId id="375" r:id="rId124"/>
    <p:sldId id="376" r:id="rId125"/>
    <p:sldId id="377" r:id="rId126"/>
    <p:sldId id="378" r:id="rId127"/>
    <p:sldId id="379" r:id="rId128"/>
    <p:sldId id="380" r:id="rId129"/>
    <p:sldId id="381" r:id="rId130"/>
    <p:sldId id="385" r:id="rId131"/>
    <p:sldId id="386" r:id="rId132"/>
    <p:sldId id="387" r:id="rId133"/>
    <p:sldId id="388" r:id="rId134"/>
    <p:sldId id="391" r:id="rId135"/>
    <p:sldId id="392" r:id="rId136"/>
    <p:sldId id="393" r:id="rId137"/>
    <p:sldId id="394" r:id="rId138"/>
    <p:sldId id="395" r:id="rId139"/>
    <p:sldId id="396" r:id="rId140"/>
    <p:sldId id="398" r:id="rId141"/>
    <p:sldId id="399" r:id="rId142"/>
    <p:sldId id="400" r:id="rId143"/>
    <p:sldId id="401" r:id="rId144"/>
    <p:sldId id="407" r:id="rId145"/>
    <p:sldId id="402" r:id="rId146"/>
    <p:sldId id="403" r:id="rId147"/>
    <p:sldId id="406" r:id="rId1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BB59"/>
    <a:srgbClr val="2F9531"/>
    <a:srgbClr val="329E35"/>
    <a:srgbClr val="349C54"/>
    <a:srgbClr val="ADFD8D"/>
    <a:srgbClr val="99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387" autoAdjust="0"/>
    <p:restoredTop sz="93322" autoAdjust="0"/>
  </p:normalViewPr>
  <p:slideViewPr>
    <p:cSldViewPr>
      <p:cViewPr>
        <p:scale>
          <a:sx n="70" d="100"/>
          <a:sy n="70" d="100"/>
        </p:scale>
        <p:origin x="-1098" y="-7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slide" Target="slides/slide141.xml"/><Relationship Id="rId149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openxmlformats.org/officeDocument/2006/relationships/presProps" Target="presProps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137" Type="http://schemas.openxmlformats.org/officeDocument/2006/relationships/slide" Target="slides/slide13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40" Type="http://schemas.openxmlformats.org/officeDocument/2006/relationships/slide" Target="slides/slide137.xml"/><Relationship Id="rId145" Type="http://schemas.openxmlformats.org/officeDocument/2006/relationships/slide" Target="slides/slide142.xml"/><Relationship Id="rId15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slide" Target="slides/slide140.xml"/><Relationship Id="rId148" Type="http://schemas.openxmlformats.org/officeDocument/2006/relationships/slide" Target="slides/slide145.xml"/><Relationship Id="rId15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slide" Target="slides/slide143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52" Type="http://schemas.openxmlformats.org/officeDocument/2006/relationships/theme" Target="theme/theme1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slide" Target="slides/slide14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title>
      <c:tx>
        <c:rich>
          <a:bodyPr/>
          <a:lstStyle/>
          <a:p>
            <a:pPr>
              <a:defRPr/>
            </a:pPr>
            <a:r>
              <a:rPr lang="ru-RU" sz="1200" dirty="0"/>
              <a:t>Численность </a:t>
            </a:r>
            <a:r>
              <a:rPr lang="ru-RU" sz="1200" dirty="0" smtClean="0"/>
              <a:t>безработных чел</a:t>
            </a:r>
            <a:r>
              <a:rPr lang="ru-RU" dirty="0" smtClean="0"/>
              <a:t>.</a:t>
            </a:r>
            <a:endParaRPr lang="ru-RU" dirty="0"/>
          </a:p>
        </c:rich>
      </c:tx>
    </c:title>
    <c:view3D>
      <c:perspective val="30"/>
    </c:view3D>
    <c:plotArea>
      <c:layout>
        <c:manualLayout>
          <c:layoutTarget val="inner"/>
          <c:xMode val="edge"/>
          <c:yMode val="edge"/>
          <c:x val="4.3112493673542467E-2"/>
          <c:y val="0"/>
          <c:w val="0.91377501265291516"/>
          <c:h val="0.89776308805692051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2012г</c:v>
                </c:pt>
                <c:pt idx="1">
                  <c:v>2013г</c:v>
                </c:pt>
                <c:pt idx="2">
                  <c:v>2014г</c:v>
                </c:pt>
                <c:pt idx="3">
                  <c:v>2015г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82</c:v>
                </c:pt>
                <c:pt idx="1">
                  <c:v>146</c:v>
                </c:pt>
                <c:pt idx="2">
                  <c:v>139</c:v>
                </c:pt>
                <c:pt idx="3">
                  <c:v>75</c:v>
                </c:pt>
              </c:numCache>
            </c:numRef>
          </c:val>
        </c:ser>
        <c:dLbls/>
        <c:shape val="cylinder"/>
        <c:axId val="90479616"/>
        <c:axId val="90481408"/>
        <c:axId val="80417216"/>
      </c:bar3DChart>
      <c:catAx>
        <c:axId val="90479616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90481408"/>
        <c:crosses val="autoZero"/>
        <c:auto val="1"/>
        <c:lblAlgn val="ctr"/>
        <c:lblOffset val="100"/>
      </c:catAx>
      <c:valAx>
        <c:axId val="90481408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90479616"/>
        <c:crosses val="autoZero"/>
        <c:crossBetween val="between"/>
      </c:valAx>
      <c:serAx>
        <c:axId val="80417216"/>
        <c:scaling>
          <c:orientation val="minMax"/>
        </c:scaling>
        <c:delete val="1"/>
        <c:axPos val="b"/>
        <c:tickLblPos val="nextTo"/>
        <c:crossAx val="90481408"/>
        <c:crosses val="autoZero"/>
      </c:ser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2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экономически активного населения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6.7</c:v>
                </c:pt>
                <c:pt idx="1">
                  <c:v>6.6</c:v>
                </c:pt>
                <c:pt idx="2">
                  <c:v>5.6</c:v>
                </c:pt>
                <c:pt idx="3">
                  <c:v>5.7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занятых в экономике           тыс. чел.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ctr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4.0999999999999996</c:v>
                </c:pt>
                <c:pt idx="1">
                  <c:v>4</c:v>
                </c:pt>
                <c:pt idx="2">
                  <c:v>3.4</c:v>
                </c:pt>
                <c:pt idx="3">
                  <c:v>3.3</c:v>
                </c:pt>
              </c:numCache>
            </c:numRef>
          </c:val>
        </c:ser>
        <c:dLbls/>
        <c:axId val="91245184"/>
        <c:axId val="91263360"/>
      </c:barChart>
      <c:catAx>
        <c:axId val="912451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91263360"/>
        <c:crosses val="autoZero"/>
        <c:auto val="1"/>
        <c:lblAlgn val="ctr"/>
        <c:lblOffset val="100"/>
      </c:catAx>
      <c:valAx>
        <c:axId val="91263360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91245184"/>
        <c:crosses val="autoZero"/>
        <c:crossBetween val="between"/>
      </c:valAx>
    </c:plotArea>
    <c:legend>
      <c:legendPos val="r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07BCE-660A-498D-AB29-25F525D7B68A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7E574-DB5D-4984-B40C-E471BE39D8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9926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7E574-DB5D-4984-B40C-E471BE39D827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527313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7E574-DB5D-4984-B40C-E471BE39D827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40694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7E574-DB5D-4984-B40C-E471BE39D827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40970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7E574-DB5D-4984-B40C-E471BE39D827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31701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2160"/>
              </a:lnSpc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7E574-DB5D-4984-B40C-E471BE39D827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02295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7E574-DB5D-4984-B40C-E471BE39D827}" type="slidenum">
              <a:rPr lang="ru-RU" smtClean="0"/>
              <a:pPr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32439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7E574-DB5D-4984-B40C-E471BE39D827}" type="slidenum">
              <a:rPr lang="ru-RU" smtClean="0"/>
              <a:pPr/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9451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7E574-DB5D-4984-B40C-E471BE39D827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58146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7E574-DB5D-4984-B40C-E471BE39D827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907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7E574-DB5D-4984-B40C-E471BE39D827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2408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7E574-DB5D-4984-B40C-E471BE39D827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78018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7E574-DB5D-4984-B40C-E471BE39D827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657378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7E574-DB5D-4984-B40C-E471BE39D827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67734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7E574-DB5D-4984-B40C-E471BE39D827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72870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7E574-DB5D-4984-B40C-E471BE39D827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7707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278EA-73C8-40E8-A7D7-A2E7DAB95C0C}" type="datetimeFigureOut">
              <a:rPr lang="ru-RU" smtClean="0"/>
              <a:pPr/>
              <a:t>27.03.2017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BEBB-5D82-4EBD-87A7-39064310D43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4687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278EA-73C8-40E8-A7D7-A2E7DAB95C0C}" type="datetimeFigureOut">
              <a:rPr lang="ru-RU" smtClean="0"/>
              <a:pPr/>
              <a:t>27.03.2017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BEBB-5D82-4EBD-87A7-39064310D43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91459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278EA-73C8-40E8-A7D7-A2E7DAB95C0C}" type="datetimeFigureOut">
              <a:rPr lang="ru-RU" smtClean="0"/>
              <a:pPr/>
              <a:t>27.03.2017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BEBB-5D82-4EBD-87A7-39064310D43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356167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Ольга\Мои документы\Мои рисунки\44015_gerb.gi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96390" y="55584"/>
            <a:ext cx="802754" cy="991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Прямая соединительная линия 16"/>
          <p:cNvCxnSpPr>
            <a:stCxn id="2" idx="1"/>
          </p:cNvCxnSpPr>
          <p:nvPr userDrawn="1"/>
        </p:nvCxnSpPr>
        <p:spPr>
          <a:xfrm>
            <a:off x="165100" y="184667"/>
            <a:ext cx="0" cy="6556701"/>
          </a:xfrm>
          <a:prstGeom prst="line">
            <a:avLst/>
          </a:prstGeom>
          <a:ln>
            <a:solidFill>
              <a:srgbClr val="9BBB59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 userDrawn="1"/>
        </p:nvCxnSpPr>
        <p:spPr>
          <a:xfrm>
            <a:off x="152400" y="6741368"/>
            <a:ext cx="8991600" cy="0"/>
          </a:xfrm>
          <a:prstGeom prst="lin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 userDrawn="1"/>
        </p:nvCxnSpPr>
        <p:spPr>
          <a:xfrm flipV="1">
            <a:off x="9036496" y="980728"/>
            <a:ext cx="0" cy="5760640"/>
          </a:xfrm>
          <a:prstGeom prst="line">
            <a:avLst/>
          </a:prstGeom>
          <a:ln cmpd="dbl"/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 userDrawn="1"/>
        </p:nvSpPr>
        <p:spPr>
          <a:xfrm>
            <a:off x="165100" y="1"/>
            <a:ext cx="4910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3204678" y="1"/>
            <a:ext cx="5029064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Островский</a:t>
            </a:r>
            <a:r>
              <a:rPr lang="ru-RU" sz="1400" b="1" cap="all" spc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район Костромской области</a:t>
            </a:r>
            <a:endParaRPr lang="ru-RU" sz="1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8" name="Прямая соединительная линия 7"/>
          <p:cNvCxnSpPr>
            <a:stCxn id="2" idx="1"/>
            <a:endCxn id="3" idx="1"/>
          </p:cNvCxnSpPr>
          <p:nvPr userDrawn="1"/>
        </p:nvCxnSpPr>
        <p:spPr>
          <a:xfrm flipV="1">
            <a:off x="165100" y="153890"/>
            <a:ext cx="3039578" cy="30777"/>
          </a:xfrm>
          <a:prstGeom prst="line">
            <a:avLst/>
          </a:prstGeom>
          <a:ln/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92050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278EA-73C8-40E8-A7D7-A2E7DAB95C0C}" type="datetimeFigureOut">
              <a:rPr lang="ru-RU" smtClean="0"/>
              <a:pPr/>
              <a:t>27.03.2017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BEBB-5D82-4EBD-87A7-39064310D43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50645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5A8E4-5D96-4E10-99BC-604D5F4562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34110-2E2F-4967-B2AF-C4F6A63ED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7974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15325" y="6369471"/>
            <a:ext cx="721170" cy="365125"/>
          </a:xfrm>
          <a:solidFill>
            <a:schemeClr val="accent3">
              <a:lumMod val="60000"/>
              <a:lumOff val="40000"/>
            </a:schemeClr>
          </a:solidFill>
          <a:effectLst/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ru-RU" dirty="0" smtClean="0">
                <a:solidFill>
                  <a:prstClr val="black"/>
                </a:solidFill>
              </a:rPr>
              <a:t>2015г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018856" y="11546"/>
            <a:ext cx="2895600" cy="365125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none"/>
        </p:style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ru-RU" dirty="0" smtClean="0">
                <a:solidFill>
                  <a:prstClr val="black"/>
                </a:solidFill>
              </a:rPr>
              <a:t>Островский район Костромской области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6" name="Picture 2" descr="C:\Documents and Settings\Ольга\Мои документы\Мои рисунки\44015_gerb.gi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"/>
            <a:ext cx="1259632" cy="155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Прямая соединительная линия 12"/>
          <p:cNvCxnSpPr>
            <a:stCxn id="5" idx="1"/>
          </p:cNvCxnSpPr>
          <p:nvPr userDrawn="1"/>
        </p:nvCxnSpPr>
        <p:spPr>
          <a:xfrm flipH="1">
            <a:off x="323924" y="194109"/>
            <a:ext cx="4694932" cy="18181"/>
          </a:xfrm>
          <a:prstGeom prst="lin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 userDrawn="1"/>
        </p:nvCxnSpPr>
        <p:spPr>
          <a:xfrm>
            <a:off x="165100" y="203200"/>
            <a:ext cx="0" cy="6538168"/>
          </a:xfrm>
          <a:prstGeom prst="lin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 userDrawn="1"/>
        </p:nvCxnSpPr>
        <p:spPr>
          <a:xfrm>
            <a:off x="152400" y="6741368"/>
            <a:ext cx="8991600" cy="0"/>
          </a:xfrm>
          <a:prstGeom prst="lin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 userDrawn="1"/>
        </p:nvCxnSpPr>
        <p:spPr>
          <a:xfrm flipV="1">
            <a:off x="9036496" y="1412776"/>
            <a:ext cx="0" cy="5328592"/>
          </a:xfrm>
          <a:prstGeom prst="lin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27300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Ольга\Мои документы\Мои рисунки\44015_gerb.gi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"/>
            <a:ext cx="1259632" cy="155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Прямая соединительная линия 16"/>
          <p:cNvCxnSpPr/>
          <p:nvPr userDrawn="1"/>
        </p:nvCxnSpPr>
        <p:spPr>
          <a:xfrm>
            <a:off x="165100" y="203200"/>
            <a:ext cx="0" cy="6538168"/>
          </a:xfrm>
          <a:prstGeom prst="lin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 userDrawn="1"/>
        </p:nvCxnSpPr>
        <p:spPr>
          <a:xfrm>
            <a:off x="152400" y="6741368"/>
            <a:ext cx="8991600" cy="0"/>
          </a:xfrm>
          <a:prstGeom prst="lin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 userDrawn="1"/>
        </p:nvCxnSpPr>
        <p:spPr>
          <a:xfrm flipV="1">
            <a:off x="9036496" y="1412776"/>
            <a:ext cx="0" cy="5328592"/>
          </a:xfrm>
          <a:prstGeom prst="lin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 userDrawn="1"/>
        </p:nvSpPr>
        <p:spPr>
          <a:xfrm>
            <a:off x="165100" y="1"/>
            <a:ext cx="4910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0" y="0"/>
            <a:ext cx="5029064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5000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5A8E4-5D96-4E10-99BC-604D5F4562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34110-2E2F-4967-B2AF-C4F6A63ED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0850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5A8E4-5D96-4E10-99BC-604D5F4562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34110-2E2F-4967-B2AF-C4F6A63ED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3343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5A8E4-5D96-4E10-99BC-604D5F4562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34110-2E2F-4967-B2AF-C4F6A63ED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8686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278EA-73C8-40E8-A7D7-A2E7DAB95C0C}" type="datetimeFigureOut">
              <a:rPr lang="ru-RU" smtClean="0"/>
              <a:pPr/>
              <a:t>27.03.2017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BEBB-5D82-4EBD-87A7-39064310D43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80091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5A8E4-5D96-4E10-99BC-604D5F4562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34110-2E2F-4967-B2AF-C4F6A63ED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08721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5A8E4-5D96-4E10-99BC-604D5F4562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34110-2E2F-4967-B2AF-C4F6A63ED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71353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5A8E4-5D96-4E10-99BC-604D5F4562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34110-2E2F-4967-B2AF-C4F6A63ED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574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5A8E4-5D96-4E10-99BC-604D5F4562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34110-2E2F-4967-B2AF-C4F6A63ED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3080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5A8E4-5D96-4E10-99BC-604D5F4562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34110-2E2F-4967-B2AF-C4F6A63ED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8146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5A8E4-5D96-4E10-99BC-604D5F4562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34110-2E2F-4967-B2AF-C4F6A63ED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3860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15325" y="6369471"/>
            <a:ext cx="721170" cy="365125"/>
          </a:xfrm>
          <a:solidFill>
            <a:schemeClr val="accent3">
              <a:lumMod val="60000"/>
              <a:lumOff val="40000"/>
            </a:schemeClr>
          </a:solidFill>
          <a:effectLst/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ru-RU" dirty="0" smtClean="0">
                <a:solidFill>
                  <a:prstClr val="black"/>
                </a:solidFill>
              </a:rPr>
              <a:t>2015г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018856" y="11546"/>
            <a:ext cx="2895600" cy="365125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none"/>
        </p:style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ru-RU" dirty="0" smtClean="0">
                <a:solidFill>
                  <a:prstClr val="black"/>
                </a:solidFill>
              </a:rPr>
              <a:t>Островский район Костромской области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6" name="Picture 2" descr="C:\Documents and Settings\Ольга\Мои документы\Мои рисунки\44015_gerb.gi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"/>
            <a:ext cx="1259632" cy="155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Прямая соединительная линия 12"/>
          <p:cNvCxnSpPr>
            <a:stCxn id="5" idx="1"/>
          </p:cNvCxnSpPr>
          <p:nvPr userDrawn="1"/>
        </p:nvCxnSpPr>
        <p:spPr>
          <a:xfrm flipH="1">
            <a:off x="323924" y="194109"/>
            <a:ext cx="4694932" cy="18181"/>
          </a:xfrm>
          <a:prstGeom prst="lin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 userDrawn="1"/>
        </p:nvCxnSpPr>
        <p:spPr>
          <a:xfrm>
            <a:off x="165100" y="203200"/>
            <a:ext cx="0" cy="6538168"/>
          </a:xfrm>
          <a:prstGeom prst="lin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 userDrawn="1"/>
        </p:nvCxnSpPr>
        <p:spPr>
          <a:xfrm>
            <a:off x="152400" y="6741368"/>
            <a:ext cx="8991600" cy="0"/>
          </a:xfrm>
          <a:prstGeom prst="lin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 userDrawn="1"/>
        </p:nvCxnSpPr>
        <p:spPr>
          <a:xfrm flipV="1">
            <a:off x="9036496" y="1412776"/>
            <a:ext cx="0" cy="5328592"/>
          </a:xfrm>
          <a:prstGeom prst="line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15694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B5E6-8E36-4C0A-BFF6-8B4E643209E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DCCF0-B674-423D-9311-CD7F4DBB32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74686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B5E6-8E36-4C0A-BFF6-8B4E643209E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DCCF0-B674-423D-9311-CD7F4DBB32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2779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B5E6-8E36-4C0A-BFF6-8B4E643209E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DCCF0-B674-423D-9311-CD7F4DBB32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9849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278EA-73C8-40E8-A7D7-A2E7DAB95C0C}" type="datetimeFigureOut">
              <a:rPr lang="ru-RU" smtClean="0"/>
              <a:pPr/>
              <a:t>27.03.2017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BEBB-5D82-4EBD-87A7-39064310D43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517726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B5E6-8E36-4C0A-BFF6-8B4E643209E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DCCF0-B674-423D-9311-CD7F4DBB32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19031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B5E6-8E36-4C0A-BFF6-8B4E643209E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DCCF0-B674-423D-9311-CD7F4DBB32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8382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B5E6-8E36-4C0A-BFF6-8B4E643209E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DCCF0-B674-423D-9311-CD7F4DBB32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23723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B5E6-8E36-4C0A-BFF6-8B4E643209E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DCCF0-B674-423D-9311-CD7F4DBB32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33881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B5E6-8E36-4C0A-BFF6-8B4E643209E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DCCF0-B674-423D-9311-CD7F4DBB32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64063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B5E6-8E36-4C0A-BFF6-8B4E643209E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DCCF0-B674-423D-9311-CD7F4DBB32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85917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B5E6-8E36-4C0A-BFF6-8B4E643209E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DCCF0-B674-423D-9311-CD7F4DBB32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35660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B5E6-8E36-4C0A-BFF6-8B4E643209E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DCCF0-B674-423D-9311-CD7F4DBB32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445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278EA-73C8-40E8-A7D7-A2E7DAB95C0C}" type="datetimeFigureOut">
              <a:rPr lang="ru-RU" smtClean="0"/>
              <a:pPr/>
              <a:t>27.03.2017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BEBB-5D82-4EBD-87A7-39064310D43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72905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278EA-73C8-40E8-A7D7-A2E7DAB95C0C}" type="datetimeFigureOut">
              <a:rPr lang="ru-RU" smtClean="0"/>
              <a:pPr/>
              <a:t>27.03.2017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BEBB-5D82-4EBD-87A7-39064310D43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4420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278EA-73C8-40E8-A7D7-A2E7DAB95C0C}" type="datetimeFigureOut">
              <a:rPr lang="ru-RU" smtClean="0"/>
              <a:pPr/>
              <a:t>27.03.2017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BEBB-5D82-4EBD-87A7-39064310D43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73641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278EA-73C8-40E8-A7D7-A2E7DAB95C0C}" type="datetimeFigureOut">
              <a:rPr lang="ru-RU" smtClean="0"/>
              <a:pPr/>
              <a:t>27.03.2017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BEBB-5D82-4EBD-87A7-39064310D43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48923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278EA-73C8-40E8-A7D7-A2E7DAB95C0C}" type="datetimeFigureOut">
              <a:rPr lang="ru-RU" smtClean="0"/>
              <a:pPr/>
              <a:t>27.03.2017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BEBB-5D82-4EBD-87A7-39064310D43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02489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278EA-73C8-40E8-A7D7-A2E7DAB95C0C}" type="datetimeFigureOut">
              <a:rPr lang="ru-RU" smtClean="0"/>
              <a:pPr/>
              <a:t>27.03.2017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6BEBB-5D82-4EBD-87A7-39064310D43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20595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gif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278EA-73C8-40E8-A7D7-A2E7DAB95C0C}" type="datetimeFigureOut">
              <a:rPr lang="ru-RU" smtClean="0"/>
              <a:pPr/>
              <a:t>27.03.2017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6BEBB-5D82-4EBD-87A7-39064310D43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78648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94" r:id="rId12"/>
    <p:sldLayoutId id="2147483807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340768"/>
            <a:ext cx="59150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5A8E4-5D96-4E10-99BC-604D5F4562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857337" y="7332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34110-2E2F-4967-B2AF-C4F6A63ED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4" name="Picture 2" descr="C:\Documents and Settings\Ольга\Мои документы\Мои рисунки\44015_gerb.gif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955" y="28104"/>
            <a:ext cx="793178" cy="98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Горизонтальный свиток 6"/>
          <p:cNvSpPr/>
          <p:nvPr userDrawn="1"/>
        </p:nvSpPr>
        <p:spPr>
          <a:xfrm>
            <a:off x="51955" y="73324"/>
            <a:ext cx="8984541" cy="6596036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7965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DB5E6-8E36-4C0A-BFF6-8B4E643209E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DCCF0-B674-423D-9311-CD7F4DBB32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8184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1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1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1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1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1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1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1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1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jpeg"/><Relationship Id="rId5" Type="http://schemas.openxmlformats.org/officeDocument/2006/relationships/image" Target="../media/image7.jpe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hyperlink" Target="http://www.ostrovskoe.ru/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10" Type="http://schemas.openxmlformats.org/officeDocument/2006/relationships/image" Target="../media/image89.jpeg"/><Relationship Id="rId4" Type="http://schemas.openxmlformats.org/officeDocument/2006/relationships/image" Target="../media/image83.jpeg"/><Relationship Id="rId9" Type="http://schemas.openxmlformats.org/officeDocument/2006/relationships/image" Target="../media/image88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emf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1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Ольга\Рабочий стол\инвест паспорт\getImage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31" y="60622"/>
            <a:ext cx="2936329" cy="29363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Ольга\Рабочий стол\инвест паспорт\image7182503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373216"/>
            <a:ext cx="2278177" cy="16251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Ольга\Рабочий стол\инвест паспорт\5JYORICA8N671WCAULD1WTCACUCEFLCAUYRNQACANL8FQACAZIMJIGCAIQIP6ECA9RSBLDCAZ7MAT7CAPLU0XECANSRTDQCA0VM565CAP06Q0UCAFJZ7OUCAM2MW5QCA1EA5WSCAVYFOGDCAD5DSX5CA4PX1Z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31" y="2885361"/>
            <a:ext cx="2936328" cy="3915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Ольга\Рабочий стол\инвест паспорт\TSYRF2CA3D630ICADWEZ68CAFDTYNICA3X342GCAPMKCXKCAOZAFASCAL4LK2CCAPGK6ECCAU54Z49CABUI9FCCA3CMQ8ICA5XU9G1CAVZEMWACA02OIDCCA2TVBDHCAKZNPKKCAG00134CAC94YXTCAK4JIBK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111"/>
          <a:stretch/>
        </p:blipFill>
        <p:spPr bwMode="auto">
          <a:xfrm>
            <a:off x="2771800" y="4777125"/>
            <a:ext cx="2554747" cy="15882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85171" y="2967335"/>
            <a:ext cx="79736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9BBB59">
                    <a:lumMod val="50000"/>
                  </a:srgb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Инвестиционный паспорт</a:t>
            </a:r>
            <a:endParaRPr lang="ru-RU" sz="5400" b="1" dirty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9BBB59">
                  <a:lumMod val="50000"/>
                </a:srgb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27524" y="3887352"/>
            <a:ext cx="6016476" cy="954107"/>
          </a:xfrm>
          <a:prstGeom prst="rect">
            <a:avLst/>
          </a:prstGeom>
          <a:solidFill>
            <a:srgbClr val="2F953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9BBB5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Островского муниципального района </a:t>
            </a:r>
          </a:p>
          <a:p>
            <a:pPr algn="ctr"/>
            <a:r>
              <a:rPr lang="ru-RU" sz="28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9BBB5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Костромской области</a:t>
            </a:r>
            <a:endParaRPr lang="ru-RU" sz="2800" b="1" dirty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9BBB5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031" name="Picture 7" descr="C:\Documents and Settings\Ольга\Рабочий стол\инвест паспорт\50B3J4CA88UBJ4CAVW1780CAES9GRXCA26REE4CA8YK8BYCAPMFC1JCA0C8185CA5GEE6ICAURHNKCCA6P912OCA91CU6BCA8ZBVFOCASPVRLUCATE4F2VCANBJT0ICAWCCK99CAD1S4ABCANKL63TCAZ3361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7524" y="60622"/>
            <a:ext cx="3604716" cy="28761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Documents and Settings\Ольга\Мои документы\Мои рисунки\44015_gerb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5302" y="175780"/>
            <a:ext cx="2141240" cy="2645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Ольга\Мои документы\Мои рисунки\Новая папка2\B5AFIXCAAXESLCCA0JLFLFCAX1WG7HCATGK4U2CAOUAJ14CANYPWTMCAT1M71UCANQKLW0CA5XK9FFCAQNCZ9ECA3LG0XWCA2XKZXDCANQUF57CAZV6I8DCAJJOYLZCALRI253CAOP4RE9CAC2KKD8CARLP16Y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3317" y="4777124"/>
            <a:ext cx="2420492" cy="165429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0135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27757"/>
            <a:ext cx="2964786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2.6. Памятники архитектуры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369214"/>
            <a:ext cx="4572000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 smtClean="0"/>
              <a:t>Памятники культуры отсутствуют.</a:t>
            </a:r>
          </a:p>
          <a:p>
            <a:r>
              <a:rPr lang="ru-RU" dirty="0" smtClean="0"/>
              <a:t>Памятники архитектуры:   22</a:t>
            </a:r>
          </a:p>
          <a:p>
            <a:r>
              <a:rPr lang="ru-RU" dirty="0" smtClean="0"/>
              <a:t>Памятники истории:          11 </a:t>
            </a:r>
          </a:p>
          <a:p>
            <a:r>
              <a:rPr lang="ru-RU" dirty="0" smtClean="0"/>
              <a:t>Памятники археологии:      4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692696"/>
            <a:ext cx="4572000" cy="14773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/>
              <a:t>Памятники истории: </a:t>
            </a:r>
          </a:p>
          <a:p>
            <a:r>
              <a:rPr lang="ru-RU" dirty="0"/>
              <a:t>1.	Дом, в котором останавливался выдающийся русский художник Б.М.Кустодиев, п. Островская, ул. Первомайская, д. 9;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410185"/>
            <a:ext cx="4572000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/>
              <a:t>2.	Здание, в котором размещался Совет рабочих, крестьянских и солдатских депутатов Семёновской волости, п. Островское, ул. Советская, 43;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789039"/>
            <a:ext cx="4572000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/>
              <a:t>3.	Могила красноармейцев М.М.Катышева и И.Фёдорова, погибших в бою с бандитами, п. Островское, ул. Советская, сквер.</a:t>
            </a:r>
          </a:p>
        </p:txBody>
      </p:sp>
      <p:pic>
        <p:nvPicPr>
          <p:cNvPr id="7" name="Рисунок 6" descr="C:\Documents and Settings\SmolencevaEY\Local Settings\Temporary Internet Files\Content.Word\IMG_10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615075"/>
            <a:ext cx="3384376" cy="2121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Documents and Settings\Ольга\Мои документы\Мои рисунки\здания\здания 0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12423"/>
            <a:ext cx="2952328" cy="22143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Ольга\Мои документы\Мои рисунки\здания\здания 01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710" t="18586" r="17264" b="26974"/>
          <a:stretch/>
        </p:blipFill>
        <p:spPr bwMode="auto">
          <a:xfrm>
            <a:off x="5148064" y="4736589"/>
            <a:ext cx="3384376" cy="18668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2126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98391876"/>
              </p:ext>
            </p:extLst>
          </p:nvPr>
        </p:nvGraphicFramePr>
        <p:xfrm>
          <a:off x="143507" y="692696"/>
          <a:ext cx="8856984" cy="6068679"/>
        </p:xfrm>
        <a:graphic>
          <a:graphicData uri="http://schemas.openxmlformats.org/drawingml/2006/table">
            <a:tbl>
              <a:tblPr/>
              <a:tblGrid>
                <a:gridCol w="432048"/>
                <a:gridCol w="3672408"/>
                <a:gridCol w="1152128"/>
                <a:gridCol w="3600400"/>
              </a:tblGrid>
              <a:tr h="213157"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Собственник (наименование, адрес):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Администрация Островского муниципального района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8887"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Юридический 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Костромская область, пос. Островское,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ул. Советская, д. 56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9192"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Полякова Галина Анатольевна — глава Островского муниципального района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тел. (49438) 27-236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578">
                <a:tc gridSpan="4"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888">
                <a:tc rowSpan="9"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П. Островское, ул. Полевая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5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Кадастровый номер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44:15:120206:161</a:t>
                      </a: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8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Площадь, (га)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effectLst/>
                          <a:latin typeface="Calibri"/>
                          <a:ea typeface="Calibri"/>
                        </a:rPr>
                        <a:t>4168,00 кв.м.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0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Категория земель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Населенных пунктов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08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Вид разрешенного использования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50">
                          <a:effectLst/>
                          <a:latin typeface="Times New Roman"/>
                          <a:ea typeface="Arial Unicode MS"/>
                          <a:cs typeface="Tahoma"/>
                        </a:rPr>
                        <a:t>для  </a:t>
                      </a:r>
                      <a:r>
                        <a:rPr lang="ru-RU" sz="1000" b="0" kern="150">
                          <a:effectLst/>
                          <a:latin typeface="Times New Roman"/>
                          <a:ea typeface="Arial Unicode MS"/>
                          <a:cs typeface="Tahoma"/>
                        </a:rPr>
                        <a:t>размещения двух  двенадцати квартирных  жилых домов</a:t>
                      </a:r>
                      <a:endParaRPr lang="ru-RU" sz="1000" kern="150">
                        <a:effectLst/>
                        <a:latin typeface="Times New Roman"/>
                        <a:ea typeface="Arial Unicode MS"/>
                        <a:cs typeface="Tahoma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37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Удельный показатель кадастровой стоимости, руб/кв.м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107,05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37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Кадастровая стоимость земельного участка, руб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446184,4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0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Возможность расширения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96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Участок находится в северо-восточной части н.п. Островское, рельеф ровный, спокойный, с небольшим уклоном на северо-восток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578">
                <a:tc gridSpan="4"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Удаленность участка от, км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888">
                <a:tc rowSpan="5"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центра пос. Островское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2,5 км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37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автомагистрали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450 м до автодороги Кострома-В.Спасское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0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ж/д. станции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6 км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8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речного порта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90 км до г. Кострома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0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20 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578">
                <a:tc gridSpan="4"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Инженерная инфраструктура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3779">
                <a:tc rowSpan="7"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r>
                        <a:rPr lang="en-US" sz="10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До </a:t>
                      </a: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ж/д станции Островское 6 км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Да, ул. Свердлова 20м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3.Обеспеченность газом (Да, мощность м</a:t>
                      </a:r>
                      <a:r>
                        <a:rPr lang="ru-RU" sz="1000" baseline="30000">
                          <a:effectLst/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/ год/Нет, расстояние до газопровода)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Нет, по проекту газгольдер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Да, квартальная котельная 150 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Да, До ТП 750 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Да, до водопровода 750 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ООО «Островский молокозавод»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779"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Примерное расстояние от площадки до источника сырья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578">
                <a:tc gridSpan="4"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Arial"/>
                        </a:rPr>
                        <a:t>Предложения собственника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049"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Аренда (руб./м</a:t>
                      </a:r>
                      <a:r>
                        <a:rPr lang="ru-RU" sz="1000" baseline="3000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 в год)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888"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Продажа (руб./м</a:t>
                      </a:r>
                      <a:r>
                        <a:rPr lang="ru-RU" sz="1000" baseline="3000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888"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Участие в капитале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888"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11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Другая форма сотрудничества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035" marR="28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19432"/>
            <a:ext cx="9143999" cy="584775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под строительство двух 12-ти кв.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88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жилых домов в пос. Островское, Полевая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8219691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олевая, 2 12-кв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138"/>
          <a:stretch/>
        </p:blipFill>
        <p:spPr bwMode="auto">
          <a:xfrm>
            <a:off x="187443" y="376127"/>
            <a:ext cx="5472609" cy="6455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Полевая, 2 12-кв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57" t="86743" r="25164"/>
          <a:stretch/>
        </p:blipFill>
        <p:spPr bwMode="auto">
          <a:xfrm>
            <a:off x="5292080" y="5851009"/>
            <a:ext cx="3726482" cy="9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9666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65413305"/>
              </p:ext>
            </p:extLst>
          </p:nvPr>
        </p:nvGraphicFramePr>
        <p:xfrm>
          <a:off x="107504" y="620686"/>
          <a:ext cx="8928992" cy="5801768"/>
        </p:xfrm>
        <a:graphic>
          <a:graphicData uri="http://schemas.openxmlformats.org/drawingml/2006/table">
            <a:tbl>
              <a:tblPr/>
              <a:tblGrid>
                <a:gridCol w="504056"/>
                <a:gridCol w="4392488"/>
                <a:gridCol w="792088"/>
                <a:gridCol w="3240360"/>
              </a:tblGrid>
              <a:tr h="144018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Администрация Островского муниципального района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0592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Костромская область, пос. Островское,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ул. Советская, д. 56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043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r>
                        <a:rPr lang="en-US" sz="1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тел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. (49438) 27-236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6732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716">
                <a:tc rowSpan="9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П. Островское, ул.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</a:rPr>
                        <a:t>Бобановская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7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7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Площадь, (га)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3,5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Населенных пунктов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7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Для ИЖС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4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руб/кв.м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107,05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4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руб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Возможность расширения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63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Участок находится в западной части н.п. Островское, рельеф ровный, спокойный, с небольшим уклоном на запад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6732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716">
                <a:tc row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центра пос. Островское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1,0 км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4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автомагистрали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4 км до автодороги Кострома-В.Спасское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ж/д. станции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7 км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7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речного порта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90 км до г. Кострома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30 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6732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2775">
                <a:tc rowSpan="7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Да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3.Обеспеченность газом (Да, мощность 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Да, до существующих сетей 1 км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Да, до водопровода 1 км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ЗАО птицефабрика «Островская» - с/х производство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4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732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96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1000" baseline="30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Аренда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71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продажа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716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716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13951"/>
            <a:ext cx="9143999" cy="523220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под комплексное строительство 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88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20-ти жилых домов в пос. Островское, ул.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Бобановская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915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Бобановская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128"/>
          <a:stretch/>
        </p:blipFill>
        <p:spPr bwMode="auto">
          <a:xfrm>
            <a:off x="1187624" y="260648"/>
            <a:ext cx="4914896" cy="6480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9440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5145932"/>
              </p:ext>
            </p:extLst>
          </p:nvPr>
        </p:nvGraphicFramePr>
        <p:xfrm>
          <a:off x="179513" y="476674"/>
          <a:ext cx="8856984" cy="5477052"/>
        </p:xfrm>
        <a:graphic>
          <a:graphicData uri="http://schemas.openxmlformats.org/drawingml/2006/table">
            <a:tbl>
              <a:tblPr/>
              <a:tblGrid>
                <a:gridCol w="432048"/>
                <a:gridCol w="3888431"/>
                <a:gridCol w="1224136"/>
                <a:gridCol w="3312369"/>
              </a:tblGrid>
              <a:tr h="144014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Администрация Островского муниципального района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Костромская область, пос. Островское, </a:t>
                      </a:r>
                      <a:r>
                        <a:rPr lang="en-US" sz="1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ул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. Советская, д. 56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тел. (49438) 27-236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6405">
                <a:tc gridSpan="4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302">
                <a:tc rowSpan="9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Д.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</a:rPr>
                        <a:t>Гуляевка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, ул. Луговая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3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3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Площадь, (га)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0,16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4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Населенных пунктов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3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Для ИЖС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26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руб/кв.м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107,05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26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руб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4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Возможность расширения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99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Участок находится в центральной части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</a:rPr>
                        <a:t>н.п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.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</a:rPr>
                        <a:t>Гуляевка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, ул. Луговая, рельеф ровный, спокойный, граничит с существующей индивидуальной застройкой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6405">
                <a:tc gridSpan="4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302">
                <a:tc rowSpan="5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центра пос. Островское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4 км до пос. Островское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26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автомагистрали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0,4 км до автодороги Кострома-В.Спасское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4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ж/д. станции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8 км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3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речного порта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26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Граничит с существующей застройкой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6405">
                <a:tc gridSpan="4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7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До 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ж/д переезда 0,8 км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3.Обеспеченность газом (Да, мощность м</a:t>
                      </a:r>
                      <a:r>
                        <a:rPr lang="ru-RU" sz="1000" baseline="300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Да, до существующих сетей 0,16 км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Да, до водопровода 0,15 км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Лесоперерабатывающие предприятия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02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405">
                <a:tc gridSpan="4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441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1000" baseline="30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Аренда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302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1000" baseline="30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продажа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302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302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68" marR="2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46028"/>
            <a:ext cx="9144000" cy="307777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под строительство  3-х индивидуальных жилых домов в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н.п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Гуляевка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509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Гуляевка, Луговая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834" b="23403"/>
          <a:stretch/>
        </p:blipFill>
        <p:spPr bwMode="auto">
          <a:xfrm>
            <a:off x="395537" y="422546"/>
            <a:ext cx="5472608" cy="6322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Гуляевка, Луговая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7036" t="126078" r="7036" b="-52104"/>
          <a:stretch/>
        </p:blipFill>
        <p:spPr bwMode="auto">
          <a:xfrm>
            <a:off x="1076325" y="7615450"/>
            <a:ext cx="6400800" cy="2290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Гуляевка, Луговая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78" t="84274" r="28544"/>
          <a:stretch/>
        </p:blipFill>
        <p:spPr bwMode="auto">
          <a:xfrm>
            <a:off x="4717567" y="5304243"/>
            <a:ext cx="4312693" cy="1384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8717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32628450"/>
              </p:ext>
            </p:extLst>
          </p:nvPr>
        </p:nvGraphicFramePr>
        <p:xfrm>
          <a:off x="251519" y="980727"/>
          <a:ext cx="8712967" cy="5733936"/>
        </p:xfrm>
        <a:graphic>
          <a:graphicData uri="http://schemas.openxmlformats.org/drawingml/2006/table">
            <a:tbl>
              <a:tblPr/>
              <a:tblGrid>
                <a:gridCol w="504057"/>
                <a:gridCol w="4608512"/>
                <a:gridCol w="3600398"/>
              </a:tblGrid>
              <a:tr h="80917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Администрация Островского муниципального района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7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Костромская область, пос. Островское,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ул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. Советская, д. 56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тел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. (49438) 27-236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469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510">
                <a:tc rowSpan="9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Площадь, (га)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1,4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Населенных пунктов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Для ИЖС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руб/кв.м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2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руб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Возможность расширения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Да, до 2,4 га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 восточной части н.п. Адищево в 100 м по направлению на север от существующей школы, рельеф ровный, спокойный, граничит с существующей застройкой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469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510">
                <a:tc rowSpan="5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центра пос. Островское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24 км до пос. Островское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автомагистрали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6 км до автодороги Островское-Заволжск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ж/д. станции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8 км до ст. Ивашево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речного порта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100 км г. Кострома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50 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469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9018">
                <a:tc rowSpan="7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3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Да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3.Обеспеченность газом (Да, мощность 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5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7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Да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, до существующих сетей 0,35 км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3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Да, до водопровода 0,35 км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5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ООО «Адищевская бумажная фабрика» - целлюлозно-бумажная промышленность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18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469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591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900" baseline="30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Аренда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0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124853"/>
            <a:ext cx="9144000" cy="584775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под комплексное малоэтажное строительство  8-ми индивидуальных жилых домов  в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н.п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Адищево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135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Адищево, ИЖС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463"/>
          <a:stretch/>
        </p:blipFill>
        <p:spPr bwMode="auto">
          <a:xfrm>
            <a:off x="971600" y="332656"/>
            <a:ext cx="5305294" cy="6381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4637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6180195"/>
              </p:ext>
            </p:extLst>
          </p:nvPr>
        </p:nvGraphicFramePr>
        <p:xfrm>
          <a:off x="107503" y="692692"/>
          <a:ext cx="8856985" cy="5869684"/>
        </p:xfrm>
        <a:graphic>
          <a:graphicData uri="http://schemas.openxmlformats.org/drawingml/2006/table">
            <a:tbl>
              <a:tblPr/>
              <a:tblGrid>
                <a:gridCol w="432049"/>
                <a:gridCol w="4392488"/>
                <a:gridCol w="4032448"/>
              </a:tblGrid>
              <a:tr h="226498"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Собственник (наименование, адрес):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Администрация Островского муниципального района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554"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Юридический адрес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Костромская область, пос. Островское,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ул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Советская, д. 56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57"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Руководитель (лицо ответственное за переговоры Ф.И.О., должность, телефон):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Полякова Галина Анатольевна — глава Островского муниципального района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тел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(49438) 27-236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249">
                <a:tc gridSpan="3"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034">
                <a:tc rowSpan="9"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адрес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0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Кадастровый номер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44:15:052301:1  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0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Площадь, (га)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1,5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Категория земель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Населенных пунктов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5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Вид разрешенного использования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50">
                          <a:effectLst/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для комплексного освоения в целях жилищного строительства.</a:t>
                      </a:r>
                      <a:endParaRPr lang="ru-RU" sz="1000" kern="150">
                        <a:effectLst/>
                        <a:latin typeface="Times New Roman" pitchFamily="18" charset="0"/>
                        <a:ea typeface="Arial Unicode MS"/>
                        <a:cs typeface="Times New Roman" pitchFamily="18" charset="0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0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Удельный показатель кадастровой стоимости, руб/кв.м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40,08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0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Кадастровая стоимость земельного участка, руб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601200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Возможность расширения (Да/Нет)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Граница н.п. Подлужье, рельеф ровный, спокойный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249">
                <a:tc gridSpan="3"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участка от, км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034">
                <a:tc rowSpan="5"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центра пос. Островское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 км до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н.п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Ивашево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0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автомагистрали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км до автодороги Островское-Заволжск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ж/д. станции 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0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речного порта                                                      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249">
                <a:tc gridSpan="3"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Инженерная инфраструктура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7"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1.Наличие ж/д. путей (Да/Нет, если да, то добавить описание)                                             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 ж/д на Заволжск 0,18 км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Да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3.Обеспеченность газом (Да, мощность м</a:t>
                      </a:r>
                      <a:r>
                        <a:rPr lang="ru-RU" sz="1000" baseline="30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год/Нет, расстояние до газопровода)                                          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6.Источник водоснабжения Да, наименование, мощность/ Нет, расстояние до источника)       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Примерное расстояние от площадки до источника сырья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249">
                <a:tc gridSpan="3"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Предложения собственника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100"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Аренда (руб./м</a:t>
                      </a:r>
                      <a:r>
                        <a:rPr lang="ru-RU" sz="1000" baseline="30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 год)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034"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Продажа (руб./м</a:t>
                      </a:r>
                      <a:r>
                        <a:rPr lang="ru-RU" sz="1000" baseline="30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034"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Участие в капитале (Да/Нет)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034"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Другая форма сотрудничества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8472" marR="28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7504" y="-3481"/>
            <a:ext cx="9036496" cy="584775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под комплексное малоэтажное строительство  15-ти индивидуальных жилых домов  в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н.п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Подлужье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Адищевского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сельского поселения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062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Подлужь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902"/>
          <a:stretch/>
        </p:blipFill>
        <p:spPr bwMode="auto">
          <a:xfrm rot="5400000">
            <a:off x="1693649" y="-317385"/>
            <a:ext cx="5623879" cy="822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1630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548024"/>
            <a:ext cx="5328592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2.7. Стратегия социально-экономического развития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1642" y="1259697"/>
            <a:ext cx="5188470" cy="5262979"/>
          </a:xfrm>
          <a:prstGeom prst="rect">
            <a:avLst/>
          </a:prstGeom>
          <a:gradFill flip="none" rotWithShape="1">
            <a:gsLst>
              <a:gs pos="0">
                <a:srgbClr val="99FF66">
                  <a:tint val="66000"/>
                  <a:satMod val="160000"/>
                </a:srgbClr>
              </a:gs>
              <a:gs pos="50000">
                <a:srgbClr val="99FF66">
                  <a:tint val="44500"/>
                  <a:satMod val="160000"/>
                </a:srgbClr>
              </a:gs>
              <a:gs pos="100000">
                <a:srgbClr val="99FF66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Calibri"/>
              </a:rPr>
              <a:t>Главная цель стратегии развития  Островского муниципального района - формирование устойчивой экономической базы и стабильное повышение благосостояния всех слоев населения.</a:t>
            </a:r>
            <a:endParaRPr lang="ru-RU" sz="1200" dirty="0"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Calibri"/>
              </a:rPr>
              <a:t> Определены приоритетные направления социально-экономического развития района:</a:t>
            </a:r>
            <a:endParaRPr lang="ru-RU" sz="1200" dirty="0"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228600" algn="l"/>
              </a:tabLst>
            </a:pPr>
            <a:r>
              <a:rPr lang="ru-RU" sz="1200" dirty="0">
                <a:latin typeface="Times New Roman"/>
                <a:ea typeface="Calibri"/>
              </a:rPr>
              <a:t>Формирование условий для повышения эффективности деятельности существующих </a:t>
            </a:r>
            <a:r>
              <a:rPr lang="ru-RU" sz="1200" dirty="0" smtClean="0">
                <a:latin typeface="Times New Roman"/>
                <a:ea typeface="Calibri"/>
              </a:rPr>
              <a:t>бюджет образующих </a:t>
            </a:r>
            <a:r>
              <a:rPr lang="ru-RU" sz="1200" dirty="0">
                <a:latin typeface="Times New Roman"/>
                <a:ea typeface="Calibri"/>
              </a:rPr>
              <a:t>предприятий, развитие приоритетных отраслей и производственных комплексов, создание новых производств.</a:t>
            </a:r>
            <a:endParaRPr lang="ru-RU" sz="1200" dirty="0">
              <a:latin typeface="Wingdings"/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228600" algn="l"/>
              </a:tabLst>
            </a:pPr>
            <a:r>
              <a:rPr lang="ru-RU" sz="1200" dirty="0">
                <a:latin typeface="Times New Roman"/>
                <a:ea typeface="Calibri"/>
              </a:rPr>
              <a:t>Поддержка существующих предприятий по переработке сельскохозяйственной продукции и создание новых (мясо, молоко, лен); возрождение предприятий, осуществляющих заготовительную деятельность.</a:t>
            </a:r>
            <a:endParaRPr lang="ru-RU" sz="1200" dirty="0">
              <a:latin typeface="Wingdings"/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228600" algn="l"/>
              </a:tabLst>
            </a:pPr>
            <a:r>
              <a:rPr lang="ru-RU" sz="1200" dirty="0">
                <a:latin typeface="Times New Roman"/>
                <a:ea typeface="Calibri"/>
              </a:rPr>
              <a:t>Всесторонняя поддержка развития малого и среднего предпринимательства.</a:t>
            </a:r>
            <a:endParaRPr lang="ru-RU" sz="1200" dirty="0">
              <a:latin typeface="Wingdings"/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228600" algn="l"/>
              </a:tabLst>
            </a:pPr>
            <a:r>
              <a:rPr lang="ru-RU" sz="1200" dirty="0">
                <a:latin typeface="Times New Roman"/>
                <a:ea typeface="Calibri"/>
              </a:rPr>
              <a:t>Развитие потребительского рынка и сферы услуг.</a:t>
            </a:r>
            <a:endParaRPr lang="ru-RU" sz="1200" dirty="0">
              <a:latin typeface="Wingdings"/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228600" algn="l"/>
              </a:tabLst>
            </a:pPr>
            <a:r>
              <a:rPr lang="ru-RU" sz="1200" dirty="0">
                <a:latin typeface="Times New Roman"/>
                <a:ea typeface="Calibri"/>
              </a:rPr>
              <a:t>Использование, имеющихся национально- исторических экскурсионных объектов, природного ландшафта для развития туризма и туристического сервиса.</a:t>
            </a:r>
            <a:endParaRPr lang="ru-RU" sz="1200" dirty="0">
              <a:latin typeface="Wingdings"/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228600" algn="l"/>
              </a:tabLst>
            </a:pPr>
            <a:r>
              <a:rPr lang="ru-RU" sz="1200" dirty="0">
                <a:latin typeface="Times New Roman"/>
                <a:ea typeface="Calibri"/>
              </a:rPr>
              <a:t>Создание инвестиционной привлекательности для организации новых предприятий.</a:t>
            </a:r>
            <a:endParaRPr lang="ru-RU" sz="1200" dirty="0">
              <a:latin typeface="Wingdings"/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228600" algn="l"/>
              </a:tabLst>
            </a:pPr>
            <a:r>
              <a:rPr lang="ru-RU" sz="1200" dirty="0">
                <a:latin typeface="Times New Roman"/>
                <a:ea typeface="Calibri"/>
              </a:rPr>
              <a:t>Повышение экономичности и качества работы предприятий ЖКХ.</a:t>
            </a:r>
            <a:endParaRPr lang="ru-RU" sz="1200" dirty="0">
              <a:latin typeface="Wingdings"/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228600" algn="l"/>
              </a:tabLst>
            </a:pPr>
            <a:r>
              <a:rPr lang="ru-RU" sz="1200" dirty="0">
                <a:latin typeface="Times New Roman"/>
                <a:ea typeface="Calibri"/>
              </a:rPr>
              <a:t>Энергосберегающая политика.</a:t>
            </a:r>
            <a:endParaRPr lang="ru-RU" sz="1200" dirty="0">
              <a:latin typeface="Wingdings"/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228600" algn="l"/>
              </a:tabLst>
            </a:pPr>
            <a:r>
              <a:rPr lang="ru-RU" sz="1200" dirty="0">
                <a:latin typeface="Times New Roman"/>
                <a:ea typeface="Calibri"/>
              </a:rPr>
              <a:t>Оптимизация расходов бюджета района.</a:t>
            </a:r>
            <a:endParaRPr lang="ru-RU" sz="1200" dirty="0">
              <a:latin typeface="Wingdings"/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228600" algn="l"/>
              </a:tabLst>
            </a:pPr>
            <a:r>
              <a:rPr lang="ru-RU" sz="1200" dirty="0">
                <a:latin typeface="Times New Roman"/>
                <a:ea typeface="Calibri"/>
              </a:rPr>
              <a:t>Развитие и укрепление материально-технической базы учреждений социальной сферы.</a:t>
            </a:r>
            <a:endParaRPr lang="ru-RU" sz="1200" dirty="0">
              <a:latin typeface="Wingdings"/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228600" algn="l"/>
              </a:tabLst>
            </a:pPr>
            <a:r>
              <a:rPr lang="ru-RU" sz="1200" dirty="0">
                <a:latin typeface="Times New Roman"/>
                <a:ea typeface="Calibri"/>
              </a:rPr>
              <a:t>Повышение эффективности использования муниципальной собственности</a:t>
            </a:r>
            <a:r>
              <a:rPr lang="ru-RU" sz="1200" dirty="0" smtClean="0">
                <a:latin typeface="Times New Roman"/>
                <a:ea typeface="Calibri"/>
              </a:rPr>
              <a:t>.</a:t>
            </a:r>
            <a:endParaRPr lang="ru-RU" sz="1200" dirty="0"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24128" y="1102543"/>
            <a:ext cx="3168352" cy="311854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666875" algn="l"/>
              </a:tabLst>
            </a:pPr>
            <a:r>
              <a:rPr lang="ru-RU" sz="1400" b="1" i="1" u="sng" dirty="0">
                <a:latin typeface="Times New Roman"/>
                <a:ea typeface="Calibri"/>
              </a:rPr>
              <a:t>Сильные стороны социально-экономического  потенциала района</a:t>
            </a:r>
            <a:r>
              <a:rPr lang="ru-RU" sz="1100" b="1" i="1" u="sng" dirty="0">
                <a:latin typeface="Times New Roman"/>
                <a:ea typeface="Calibri"/>
              </a:rPr>
              <a:t>:</a:t>
            </a:r>
            <a:endParaRPr lang="ru-RU" sz="1100" dirty="0"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"/>
              <a:tabLst>
                <a:tab pos="457200" algn="l"/>
                <a:tab pos="1666875" algn="l"/>
              </a:tabLst>
            </a:pPr>
            <a:r>
              <a:rPr lang="ru-RU" sz="1100" dirty="0">
                <a:latin typeface="Times New Roman"/>
                <a:ea typeface="Calibri"/>
              </a:rPr>
              <a:t>Экономически выгодное расположение по отношению к развитой региональной и федеральной транспортной сети;</a:t>
            </a:r>
            <a:endParaRPr lang="ru-RU" sz="1100" dirty="0">
              <a:latin typeface="Symbol"/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"/>
              <a:tabLst>
                <a:tab pos="457200" algn="l"/>
                <a:tab pos="1666875" algn="l"/>
              </a:tabLst>
            </a:pPr>
            <a:r>
              <a:rPr lang="ru-RU" sz="1100" dirty="0">
                <a:latin typeface="Times New Roman"/>
                <a:ea typeface="Calibri"/>
              </a:rPr>
              <a:t>Запасы лесных и минерально-сырьевых ресурсов: лес, песок, глина, торф и другие запасы;</a:t>
            </a:r>
            <a:endParaRPr lang="ru-RU" sz="1100" dirty="0">
              <a:latin typeface="Symbol"/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"/>
              <a:tabLst>
                <a:tab pos="457200" algn="l"/>
                <a:tab pos="1666875" algn="l"/>
              </a:tabLst>
            </a:pPr>
            <a:r>
              <a:rPr lang="ru-RU" sz="1100" dirty="0">
                <a:latin typeface="Times New Roman"/>
                <a:ea typeface="Calibri"/>
              </a:rPr>
              <a:t>Достаточный объем потенциальных инвестиционных ресурсов;</a:t>
            </a:r>
            <a:endParaRPr lang="ru-RU" sz="1100" dirty="0">
              <a:latin typeface="Symbol"/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"/>
              <a:tabLst>
                <a:tab pos="457200" algn="l"/>
                <a:tab pos="1666875" algn="l"/>
              </a:tabLst>
            </a:pPr>
            <a:r>
              <a:rPr lang="ru-RU" sz="1100" dirty="0">
                <a:latin typeface="Times New Roman"/>
                <a:ea typeface="Calibri"/>
              </a:rPr>
              <a:t>Наличие трудовых ресурсов;</a:t>
            </a:r>
            <a:endParaRPr lang="ru-RU" sz="1100" dirty="0">
              <a:latin typeface="Symbol"/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"/>
              <a:tabLst>
                <a:tab pos="457200" algn="l"/>
                <a:tab pos="1666875" algn="l"/>
              </a:tabLst>
            </a:pPr>
            <a:r>
              <a:rPr lang="ru-RU" sz="1100" dirty="0">
                <a:latin typeface="Times New Roman"/>
                <a:ea typeface="Calibri"/>
              </a:rPr>
              <a:t>Богатый, разнообразный природный мир, что можно использовать для создания природно-оздоровительных зон массового отдыха, наличие исторических объектов</a:t>
            </a:r>
            <a:r>
              <a:rPr lang="ru-RU" sz="1100" dirty="0" smtClean="0">
                <a:latin typeface="Times New Roman"/>
                <a:ea typeface="Calibri"/>
              </a:rPr>
              <a:t>.</a:t>
            </a:r>
            <a:endParaRPr lang="en-US" sz="1100" dirty="0" smtClean="0">
              <a:latin typeface="Times New Roman"/>
              <a:ea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24128" y="4221089"/>
            <a:ext cx="3168352" cy="233987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666875" algn="l"/>
              </a:tabLst>
            </a:pPr>
            <a:r>
              <a:rPr lang="ru-RU" sz="1400" b="1" i="1" u="sng" dirty="0">
                <a:latin typeface="Times New Roman"/>
                <a:ea typeface="Calibri"/>
              </a:rPr>
              <a:t>Слабые стороны социально-экономического потенциала района:</a:t>
            </a:r>
            <a:endParaRPr lang="ru-RU" sz="1400" dirty="0"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"/>
              <a:tabLst>
                <a:tab pos="457200" algn="l"/>
                <a:tab pos="1666875" algn="l"/>
              </a:tabLst>
            </a:pPr>
            <a:r>
              <a:rPr lang="ru-RU" sz="1100" dirty="0">
                <a:latin typeface="Times New Roman"/>
                <a:ea typeface="Calibri"/>
              </a:rPr>
              <a:t>Низкий уровень доходности сельскохозяйственных предприятий и большинства фермерских хозяйств;</a:t>
            </a:r>
            <a:endParaRPr lang="ru-RU" sz="1100" dirty="0">
              <a:latin typeface="Symbol"/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"/>
              <a:tabLst>
                <a:tab pos="457200" algn="l"/>
                <a:tab pos="1666875" algn="l"/>
              </a:tabLst>
            </a:pPr>
            <a:r>
              <a:rPr lang="ru-RU" sz="1100" dirty="0">
                <a:latin typeface="Times New Roman"/>
                <a:ea typeface="Calibri"/>
              </a:rPr>
              <a:t>Слабая поддержка развития действующих предприятий района;</a:t>
            </a:r>
            <a:endParaRPr lang="ru-RU" sz="1100" dirty="0">
              <a:latin typeface="Symbol"/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"/>
              <a:tabLst>
                <a:tab pos="457200" algn="l"/>
                <a:tab pos="1666875" algn="l"/>
              </a:tabLst>
            </a:pPr>
            <a:r>
              <a:rPr lang="ru-RU" sz="1100" dirty="0">
                <a:latin typeface="Times New Roman"/>
                <a:ea typeface="Calibri"/>
              </a:rPr>
              <a:t>Высокий уровень расходов на ЖКУ как у предприятий, так и у населения;</a:t>
            </a:r>
            <a:endParaRPr lang="ru-RU" sz="1100" dirty="0">
              <a:latin typeface="Symbol"/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"/>
              <a:tabLst>
                <a:tab pos="457200" algn="l"/>
                <a:tab pos="1666875" algn="l"/>
              </a:tabLst>
            </a:pPr>
            <a:r>
              <a:rPr lang="ru-RU" sz="1100" dirty="0">
                <a:latin typeface="Times New Roman"/>
                <a:ea typeface="Calibri"/>
              </a:rPr>
              <a:t>Низкий уровень социальных условий жизни сельского населения</a:t>
            </a:r>
            <a:r>
              <a:rPr lang="ru-RU" sz="1100" dirty="0" smtClean="0">
                <a:latin typeface="Times New Roman"/>
                <a:ea typeface="Calibri"/>
              </a:rPr>
              <a:t>.</a:t>
            </a:r>
            <a:endParaRPr lang="ru-RU" sz="1100" dirty="0">
              <a:latin typeface="Symbol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527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19091024"/>
              </p:ext>
            </p:extLst>
          </p:nvPr>
        </p:nvGraphicFramePr>
        <p:xfrm>
          <a:off x="246715" y="620688"/>
          <a:ext cx="8640960" cy="6100426"/>
        </p:xfrm>
        <a:graphic>
          <a:graphicData uri="http://schemas.openxmlformats.org/drawingml/2006/table">
            <a:tbl>
              <a:tblPr/>
              <a:tblGrid>
                <a:gridCol w="360040"/>
                <a:gridCol w="4032448"/>
                <a:gridCol w="360040"/>
                <a:gridCol w="720080"/>
                <a:gridCol w="3168352"/>
              </a:tblGrid>
              <a:tr h="22208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Администрация Островского муниципального района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948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Костромская область, пос. Островское,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ул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. Советская, д. 56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889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r>
                        <a:rPr lang="en-US" sz="1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тел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. (49438) 27-236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1040">
                <a:tc grid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815">
                <a:tc rowSpan="9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П. Островское, ул. Полевая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8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8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Площадь, (га)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1,6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8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Населенных пунктов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8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Для ИЖС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36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руб/кв.м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36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руб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8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Возможность расширения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Да, до 2,8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59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 северо-восточной части н.п. Островское в районе ул. Полевая, рельеф ровный, спокойный, с небольшим уклоном на северо-восток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1040">
                <a:tc grid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815">
                <a:tc row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центра пос. Островское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2,5 км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36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автомагистрали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0,25 км до автодороги Кострома-В.Спасское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8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ж/д. станции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6 км до ж/д станции Островское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8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речного порта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90 км г. Кострома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8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0,2 км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1040">
                <a:tc grid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0475">
                <a:tc rowSpan="7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Нет, до ж/д станции Островское 6 км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Да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, ул. Свердлова 20 м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6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3.Обеспеченность газом (Да, мощность 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2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Да, 750 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3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Да, 750 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9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ООО «Островский молокозавод»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040">
                <a:tc grid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8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81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815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815">
                <a:tc>
                  <a:txBody>
                    <a:bodyPr/>
                    <a:lstStyle/>
                    <a:p>
                      <a:pPr indent="889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353" marR="28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2650" y="1735"/>
            <a:ext cx="8849089" cy="523220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под комплексное малоэтажное строительство  14-ти индивидуальных жилых домов 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88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пос. Островское ул. Полевая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706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п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48" t="8216" b="15468"/>
          <a:stretch/>
        </p:blipFill>
        <p:spPr bwMode="auto">
          <a:xfrm>
            <a:off x="323528" y="409433"/>
            <a:ext cx="4804429" cy="5991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046" r="40480" b="91543"/>
          <a:stretch/>
        </p:blipFill>
        <p:spPr bwMode="auto">
          <a:xfrm>
            <a:off x="5796136" y="1038606"/>
            <a:ext cx="2635591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6129" r="23640"/>
          <a:stretch/>
        </p:blipFill>
        <p:spPr bwMode="auto">
          <a:xfrm>
            <a:off x="4932040" y="5589240"/>
            <a:ext cx="3975529" cy="991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5578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4615"/>
            <a:ext cx="9144000" cy="307777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b="1" i="1" dirty="0"/>
              <a:t>Земельный участок из невостребованных долей СПК «Прогресс»</a:t>
            </a:r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0810520"/>
              </p:ext>
            </p:extLst>
          </p:nvPr>
        </p:nvGraphicFramePr>
        <p:xfrm>
          <a:off x="179512" y="548677"/>
          <a:ext cx="8784976" cy="5715000"/>
        </p:xfrm>
        <a:graphic>
          <a:graphicData uri="http://schemas.openxmlformats.org/drawingml/2006/table">
            <a:tbl>
              <a:tblPr/>
              <a:tblGrid>
                <a:gridCol w="360040"/>
                <a:gridCol w="4176464"/>
                <a:gridCol w="1008112"/>
                <a:gridCol w="3240360"/>
              </a:tblGrid>
              <a:tr h="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Собственник (наименование, адрес):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Администрация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Клеванцовского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сельского поселения Островского муниципального района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Юридический адрес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157928, РФ, Костромская область, Островский район, д. Клеванцово, ул. Колхозная, д.24.</a:t>
                      </a: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Глава сельского поселения – Сапогов Владимир </a:t>
                      </a:r>
                      <a:r>
                        <a:rPr lang="ru-RU" sz="1000" smtClean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ИвановичТел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/факс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8(49438) 20-310</a:t>
                      </a: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9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адрес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Кадастровый номер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Площадь, (га)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628,3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Категория земель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Земли сельхозназначения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Вид разрешенного использования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Для сельскохозяйственного производства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Удельный показатель кадастровой стоимости, руб/кв.м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2,38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Кадастровая стоимость земельного участка, руб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Возможность расширения (Да/Нет)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Рельеф относительно спокойный, почвы дерново-подзолистые, инженерно-геологические изыскания не проводились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Удаленность участка от, км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центра пос. Островское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автомагистрали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ж/д. станции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речного порта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Инженерная инфраструктура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7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3.Обеспеченность газом (Да, мощность 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  <a:cs typeface="Calibri"/>
                        </a:rPr>
                        <a:t>3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/ год/Нет, расстояние до газопровода)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Примерное расстояние от площадки до источника сырья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Предложения собственника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Аренда (руб./м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  <a:cs typeface="Calibri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в год)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+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Продажа (руб./м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  <a:cs typeface="Calibri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Участие в капитале (Да/Нет)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Другая форма сотрудничества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202" marR="28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8301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126033"/>
            <a:ext cx="9144000" cy="307777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b="1" i="1" dirty="0"/>
              <a:t>Земельный участок из невостребованных долей СПК «Пески»</a:t>
            </a:r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53106762"/>
              </p:ext>
            </p:extLst>
          </p:nvPr>
        </p:nvGraphicFramePr>
        <p:xfrm>
          <a:off x="107501" y="692694"/>
          <a:ext cx="8784978" cy="5496274"/>
        </p:xfrm>
        <a:graphic>
          <a:graphicData uri="http://schemas.openxmlformats.org/drawingml/2006/table">
            <a:tbl>
              <a:tblPr/>
              <a:tblGrid>
                <a:gridCol w="432051"/>
                <a:gridCol w="3816424"/>
                <a:gridCol w="1571573"/>
                <a:gridCol w="2964930"/>
              </a:tblGrid>
              <a:tr h="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Собственник (наименование, адрес):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mbria"/>
                          <a:ea typeface="Calibri"/>
                          <a:cs typeface="Times New Roman"/>
                        </a:rPr>
                        <a:t>Администрация Островского сельского поселения Островского муниципального района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Юридический адрес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Костромская область, Островский район, п.Островское, ул. Советская, 97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Глава сельского поселения – Панкратова Елена Константиновна </a:t>
                      </a:r>
                      <a:r>
                        <a:rPr lang="ru-RU" sz="1000" dirty="0" smtClean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Тел/факс </a:t>
                      </a:r>
                      <a:r>
                        <a:rPr lang="ru-RU" sz="1000" dirty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8(49438) 27-143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9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адрес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Кадастровый номер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Площадь, (га)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392,9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Категория земель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Земли сельхозназначения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Вид разрешенного использования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Для сельскохозяйственного производства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Удельный показатель кадастровой стоимости, руб/кв.м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2,38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Кадастровая стоимость земельного участка, руб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Возможность расширения (Да/Нет)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6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Рельеф относительно спокойный, почвы дерново-подзолистые, инженерно-геологические изыскания не </a:t>
                      </a:r>
                      <a:r>
                        <a:rPr lang="ru-RU" sz="10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проводились</a:t>
                      </a: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Удаленность участка от, км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центра пос. Островское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автомагистрали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ж/д. станции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речного порта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Инженерная инфраструктура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7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да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3.Обеспеченность газом (Да, мощность м</a:t>
                      </a:r>
                      <a:r>
                        <a:rPr lang="ru-RU" sz="1000" baseline="30000">
                          <a:effectLst/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/ год/Нет, расстояние до газопровода)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Примерное расстояние от площадки до источника сырья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Предложения собственника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Аренда (руб./м</a:t>
                      </a:r>
                      <a:r>
                        <a:rPr lang="ru-RU" sz="1000" baseline="3000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 в год)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9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Продажа (руб./м</a:t>
                      </a:r>
                      <a:r>
                        <a:rPr lang="ru-RU" sz="1000" baseline="3000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Участие в капитале (Да/Нет)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11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Другая форма сотрудничества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7776" marR="277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7687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219"/>
            <a:ext cx="9036496" cy="3853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itchFamily="18" charset="0"/>
                <a:ea typeface="Calibri"/>
                <a:cs typeface="Times New Roman" pitchFamily="18" charset="0"/>
              </a:rPr>
              <a:t>Земельный участок из невостребованных долей  СПК «Вперед»</a:t>
            </a:r>
            <a:endParaRPr lang="ru-RU" sz="1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75352953"/>
              </p:ext>
            </p:extLst>
          </p:nvPr>
        </p:nvGraphicFramePr>
        <p:xfrm>
          <a:off x="95679" y="620688"/>
          <a:ext cx="8856985" cy="5827930"/>
        </p:xfrm>
        <a:graphic>
          <a:graphicData uri="http://schemas.openxmlformats.org/drawingml/2006/table">
            <a:tbl>
              <a:tblPr/>
              <a:tblGrid>
                <a:gridCol w="504056"/>
                <a:gridCol w="4032448"/>
                <a:gridCol w="1224136"/>
                <a:gridCol w="3096345"/>
              </a:tblGrid>
              <a:tr h="269408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Собственник (наименование, адрес):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mbria"/>
                          <a:ea typeface="Calibri"/>
                          <a:cs typeface="Times New Roman"/>
                        </a:rPr>
                        <a:t>Администрация Островского сельского поселения Островского муниципального района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4268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Юридический адрес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Костромская область, Островский район, п.Островское, ул. Советская, 97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502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Глава сельского поселения – Панкратова Елена Константиновна </a:t>
                      </a:r>
                      <a:r>
                        <a:rPr lang="ru-RU" sz="1000" dirty="0" smtClean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Тел/факс </a:t>
                      </a:r>
                      <a:r>
                        <a:rPr lang="ru-RU" sz="1000" dirty="0"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8(49438) 27-143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802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606">
                <a:tc rowSpan="9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адрес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Островское сельское поселение 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  <a:cs typeface="Calibri"/>
                        </a:rPr>
                        <a:t>с.Юрьево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8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Кадастровый номер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8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Площадь, (га)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365,5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7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Категория земель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Земли сельхозназначения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6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Вид разрешенного использования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Для сельскохозяйственного производства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6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Удельный показатель кадастровой стоимости, руб/кв.м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2,38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6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Кадастровая стоимость земельного участка, руб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7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Возможность расширения (Да/Нет)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92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Рельеф относительно спокойный, почвы дерново-подзолистые, инженерно-геологические изыскания не проводились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802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Удаленность участка от, км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802">
                <a:tc row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центра пос. Островское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14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8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автомагистрали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7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ж/д. станции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8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речного порта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7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802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Инженерная инфраструктура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7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1.Наличие ж/д. путей (Да/Нет, если да, то добавить описание)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endParaRPr lang="ru-RU" sz="1000" dirty="0"/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3.Обеспеченность газом (Да, мощность м</a:t>
                      </a:r>
                      <a:r>
                        <a:rPr lang="ru-RU" sz="1000" baseline="30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3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/ год/Нет, расстояние до газопровода)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Примерное расстояние от площадки до источника сырья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Предложения собственника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Аренда (руб./м</a:t>
                      </a:r>
                      <a:r>
                        <a:rPr lang="ru-RU" sz="1000" baseline="30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2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в год)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+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Продажа (руб./м</a:t>
                      </a:r>
                      <a:r>
                        <a:rPr lang="ru-RU" sz="1000" baseline="30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2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Участие в капитале (Да/Нет)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Другая форма сотрудничества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8437" marR="28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1259004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84602"/>
            <a:ext cx="8964488" cy="3853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itchFamily="18" charset="0"/>
                <a:ea typeface="Calibri"/>
                <a:cs typeface="Times New Roman" pitchFamily="18" charset="0"/>
              </a:rPr>
              <a:t>Земельные участки из невостребованных  долей  СПК «Ломки»</a:t>
            </a:r>
            <a:endParaRPr lang="ru-RU" sz="1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18612998"/>
              </p:ext>
            </p:extLst>
          </p:nvPr>
        </p:nvGraphicFramePr>
        <p:xfrm>
          <a:off x="179513" y="548680"/>
          <a:ext cx="8784974" cy="5847928"/>
        </p:xfrm>
        <a:graphic>
          <a:graphicData uri="http://schemas.openxmlformats.org/drawingml/2006/table">
            <a:tbl>
              <a:tblPr/>
              <a:tblGrid>
                <a:gridCol w="360039"/>
                <a:gridCol w="4320480"/>
                <a:gridCol w="1139526"/>
                <a:gridCol w="2964929"/>
              </a:tblGrid>
              <a:tr h="288809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Собственник (наименование, адрес):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Администрация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Клеванцовского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сельского поселения Островского муниципального района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139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Юридический адрес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157928, РФ, Костромская область, Островский район, д. Клеванцово, ул. Колхозная, д.24.</a:t>
                      </a: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89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Глава сельского поселения – Сапогов Владимир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Иванович Тел/факс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8(49438) 20-310</a:t>
                      </a: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269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269">
                <a:tc rowSpan="9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адрес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д. Ломки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Кадастровый номер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Площадь, (га)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106,4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Категория земель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Земли сельхозназначения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5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Вид разрешенного использования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Для сельскохозяйственного производства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5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Удельный показатель кадастровой стоимости, руб/кв.м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2,38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5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Кадастровая стоимость земельного участка, руб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Возможность расширения (Да/Нет)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Рельеф относительно спокойный, почвы дерново-подзолистые, инженерно-геологические изыскания не проводились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269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Удаленность участка от, км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269">
                <a:tc row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центра пос. Островское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33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автомагистрали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ж/д. станции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речного порта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269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Инженерная инфраструктура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7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3.Обеспеченность газом (Да, мощность м</a:t>
                      </a:r>
                      <a:r>
                        <a:rPr lang="ru-RU" sz="1000" baseline="30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3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/ год/Нет, расстояние до газопровода)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Примерное расстояние от площадки до источника сырья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Предложения собственника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Аренда (руб./м</a:t>
                      </a:r>
                      <a:r>
                        <a:rPr lang="ru-RU" sz="1000" baseline="30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2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в год)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Продажа (руб./м</a:t>
                      </a:r>
                      <a:r>
                        <a:rPr lang="ru-RU" sz="1000" baseline="30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2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Участие в капитале (Да/Нет)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Другая форма сотрудничества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29317" marR="293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0456227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540"/>
            <a:ext cx="9144000" cy="4108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ea typeface="Calibri"/>
                <a:cs typeface="Arial"/>
              </a:rPr>
              <a:t>Земельный участок из невостребованных долей  СПК «</a:t>
            </a:r>
            <a:r>
              <a:rPr lang="ru-RU" b="1" i="1" dirty="0" err="1">
                <a:ea typeface="Calibri"/>
                <a:cs typeface="Arial"/>
              </a:rPr>
              <a:t>Гармониха</a:t>
            </a:r>
            <a:r>
              <a:rPr lang="ru-RU" b="1" i="1" dirty="0">
                <a:ea typeface="Calibri"/>
                <a:cs typeface="Arial"/>
              </a:rPr>
              <a:t>»</a:t>
            </a:r>
            <a:endParaRPr lang="ru-RU" sz="1400" dirty="0">
              <a:ea typeface="Calibri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05986256"/>
              </p:ext>
            </p:extLst>
          </p:nvPr>
        </p:nvGraphicFramePr>
        <p:xfrm>
          <a:off x="179512" y="548680"/>
          <a:ext cx="8640958" cy="5846449"/>
        </p:xfrm>
        <a:graphic>
          <a:graphicData uri="http://schemas.openxmlformats.org/drawingml/2006/table">
            <a:tbl>
              <a:tblPr/>
              <a:tblGrid>
                <a:gridCol w="432049"/>
                <a:gridCol w="162212"/>
                <a:gridCol w="3942243"/>
                <a:gridCol w="1188130"/>
                <a:gridCol w="2916324"/>
              </a:tblGrid>
              <a:tr h="257808">
                <a:tc gridSpan="2"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Собственник (наименование, адрес):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Администрация Островского сельского поселения Островского муниципального района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650">
                <a:tc gridSpan="2"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Юридический адрес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Костромская область, Островский район, п.Островское, ул. Советская, 97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646"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Руководитель (лицо ответственное за переговоры Ф.И.О., должность, телефон):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Глава сельского поселения – Панкратова Елена Константиновна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Тел/факс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8(49438) 27-143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754">
                <a:tc grid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4754">
                <a:tc rowSpan="9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адрес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Островское сельское поселение 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7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Кадастровый номер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7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Площадь, (га)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154,9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7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Категория земель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Земли сельхозназначения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5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Вид разрешенного использования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Для сельскохозяйственного производства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9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Удельный показатель кадастровой стоимости, руб/кв.м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2,38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5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Кадастровая стоимость земельного участка, руб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7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Возможность расширения (Да/Нет)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1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Рельеф относительно спокойный, почвы дерново-подзолистые, инженерно-геологические изыскания не проводились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754">
                <a:tc grid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участка от, км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4754">
                <a:tc row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центра пос. Островское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7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автомагистрали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7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ж/д. станции 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7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речного порта                                                      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7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703">
                <a:tc grid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Инженерная инфраструктура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7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1.Наличие ж/д. путей (Да/Нет, если да, то добавить описание)                                             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да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3.Обеспеченность газом (Да, мощность м</a:t>
                      </a:r>
                      <a:r>
                        <a:rPr lang="ru-RU" sz="1000" baseline="30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год/Нет, расстояние до газопровода)                                          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6.Источник водоснабжения Да, наименование, мощность/ Нет, расстояние до источника)       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Примерное расстояние от площадки до источника сырья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Предложения собственника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Аренда (руб./м</a:t>
                      </a:r>
                      <a:r>
                        <a:rPr lang="ru-RU" sz="1000" baseline="30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 год)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Продажа (руб./м</a:t>
                      </a:r>
                      <a:r>
                        <a:rPr lang="ru-RU" sz="1000" baseline="30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Участие в капитале (Да/Нет)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Другая форма сотрудничества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8901" marR="28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9316097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556581"/>
              </p:ext>
            </p:extLst>
          </p:nvPr>
        </p:nvGraphicFramePr>
        <p:xfrm>
          <a:off x="107504" y="692696"/>
          <a:ext cx="8928993" cy="5863019"/>
        </p:xfrm>
        <a:graphic>
          <a:graphicData uri="http://schemas.openxmlformats.org/drawingml/2006/table">
            <a:tbl>
              <a:tblPr/>
              <a:tblGrid>
                <a:gridCol w="360040"/>
                <a:gridCol w="4248472"/>
                <a:gridCol w="1008112"/>
                <a:gridCol w="3312369"/>
              </a:tblGrid>
              <a:tr h="204475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Администрация Островского муниципального района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573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Костромская область, пос. Островское, </a:t>
                      </a:r>
                      <a:r>
                        <a:rPr lang="en-US" sz="1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ул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. Советская, д. 56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тел. (49438) 27-236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238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238">
                <a:tc rowSpan="9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Урочище Богданово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2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2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Площадь, (га)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289,9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5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Земли сельхозназначения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4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Для сельскохозяйственного производства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4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руб/кв.м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1,73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4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руб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5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Возможность расширения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76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Рельеф относительно спокойный, почвы дерново-подзолистые, инженерно-геологические изыскания не проводились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238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238">
                <a:tc row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центра пос. Островское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18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2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автомагистрали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5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ж/д. станции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2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речного порта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5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238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4475">
                <a:tc rowSpan="7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8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да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3.Обеспеченность газом (Да, мощность 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6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6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7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8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57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+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8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8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14952" y="88290"/>
            <a:ext cx="9144000" cy="369332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Фонд перераспределения СПК «</a:t>
            </a:r>
            <a:r>
              <a:rPr kumimoji="0" lang="ru-RU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Берёзовское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978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7941721"/>
              </p:ext>
            </p:extLst>
          </p:nvPr>
        </p:nvGraphicFramePr>
        <p:xfrm>
          <a:off x="107504" y="620696"/>
          <a:ext cx="8856984" cy="5880873"/>
        </p:xfrm>
        <a:graphic>
          <a:graphicData uri="http://schemas.openxmlformats.org/drawingml/2006/table">
            <a:tbl>
              <a:tblPr/>
              <a:tblGrid>
                <a:gridCol w="360040"/>
                <a:gridCol w="4176464"/>
                <a:gridCol w="1331248"/>
                <a:gridCol w="2989232"/>
              </a:tblGrid>
              <a:tr h="204475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Администрация Островского муниципального района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557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Костромская область, пос. Островское, </a:t>
                      </a:r>
                      <a:r>
                        <a:rPr lang="en-US" sz="1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ул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. Советская, д. 56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33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тел. (49438) 27-236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7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237">
                <a:tc rowSpan="9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</a:rPr>
                        <a:t>дер.Акулово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Площадь, (га)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78,2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Земли сельхозназначения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Для сельскохозяйственного производства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руб/кв.м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1,73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руб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Возможность расширения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6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Рельеф относительно спокойный, почвы дерново-подзолистые, инженерно-геологические изыскания не проводились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7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237">
                <a:tc row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центра пос. Островское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17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автомагистрали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ж/д. станции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речного порта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7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4475">
                <a:tc rowSpan="7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3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3.Обеспеченность газом (Да, мощность 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8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8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7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7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57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1000" baseline="30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7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7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1772"/>
            <a:ext cx="9143999" cy="307777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Фонд перераспределения СПК «Русь»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98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54502769"/>
              </p:ext>
            </p:extLst>
          </p:nvPr>
        </p:nvGraphicFramePr>
        <p:xfrm>
          <a:off x="107504" y="620684"/>
          <a:ext cx="8784976" cy="6156636"/>
        </p:xfrm>
        <a:graphic>
          <a:graphicData uri="http://schemas.openxmlformats.org/drawingml/2006/table">
            <a:tbl>
              <a:tblPr/>
              <a:tblGrid>
                <a:gridCol w="432048"/>
                <a:gridCol w="4536504"/>
                <a:gridCol w="851495"/>
                <a:gridCol w="2964929"/>
              </a:tblGrid>
              <a:tr h="204966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Администрация Островского муниципального района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078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Костромская область, пос. Островское, </a:t>
                      </a:r>
                      <a:r>
                        <a:rPr lang="en-US" sz="1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ул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. Советская, д. 56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9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r>
                        <a:rPr lang="en-US" sz="1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тел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. (49438) 27-236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83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Площадь, (га)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1,4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Земли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</a:rPr>
                        <a:t>сельхозназначения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Для сельскохозяйственного производства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руб/кв.м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1,73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руб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Возможность расширения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Рельеф спокойный, ровный, инженерно-геологические изыскания не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проводились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83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000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центра пос. Островское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19,8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автомагистрали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ж/д. станции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речного порта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83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3.Обеспеченность газом (Да, мощность 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КТП - 30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</a:rPr>
                        <a:t>кВа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83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8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83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83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030"/>
            <a:ext cx="9144000" cy="338554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(дер.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Иванковица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083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7998" y="557972"/>
            <a:ext cx="5616624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Глава 3. Администрация муниципального образования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58436"/>
            <a:ext cx="7624657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74320" indent="-274320" algn="ctr">
              <a:spcBef>
                <a:spcPts val="1200"/>
              </a:spcBef>
              <a:spcAft>
                <a:spcPts val="300"/>
              </a:spcAft>
            </a:pPr>
            <a:r>
              <a:rPr lang="ru-RU" sz="1400" b="1" kern="50" dirty="0">
                <a:latin typeface="Arial"/>
              </a:rPr>
              <a:t>СТРУКТУРА АДМИНИСТРАЦИИ ОСТРОВСКОГО МУНИЦИПАЛЬНОГО РАЙОНА</a:t>
            </a:r>
            <a:endParaRPr lang="ru-RU" sz="1400" b="1" kern="50" dirty="0">
              <a:effectLst/>
              <a:latin typeface="Arial"/>
            </a:endParaRPr>
          </a:p>
        </p:txBody>
      </p:sp>
      <p:sp>
        <p:nvSpPr>
          <p:cNvPr id="4" name="Rectangle 5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53958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5" name="Group 1"/>
          <p:cNvGrpSpPr>
            <a:grpSpLocks/>
          </p:cNvGrpSpPr>
          <p:nvPr/>
        </p:nvGrpSpPr>
        <p:grpSpPr bwMode="auto">
          <a:xfrm>
            <a:off x="273904" y="1561003"/>
            <a:ext cx="8590551" cy="5005426"/>
            <a:chOff x="789" y="652"/>
            <a:chExt cx="15909" cy="8953"/>
          </a:xfrm>
        </p:grpSpPr>
        <p:sp>
          <p:nvSpPr>
            <p:cNvPr id="6" name="Text Box 54"/>
            <p:cNvSpPr txBox="1">
              <a:spLocks noChangeArrowheads="1"/>
            </p:cNvSpPr>
            <p:nvPr/>
          </p:nvSpPr>
          <p:spPr bwMode="auto">
            <a:xfrm>
              <a:off x="6949" y="652"/>
              <a:ext cx="3186" cy="1023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4615" tIns="48895" rIns="94615" bIns="488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Глава администрации</a:t>
              </a:r>
              <a:endPara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" name="Text Box 53"/>
            <p:cNvSpPr txBox="1">
              <a:spLocks noChangeArrowheads="1"/>
            </p:cNvSpPr>
            <p:nvPr/>
          </p:nvSpPr>
          <p:spPr bwMode="auto">
            <a:xfrm>
              <a:off x="1562" y="2408"/>
              <a:ext cx="2127" cy="109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4615" tIns="48895" rIns="94615" bIns="488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Заместитель</a:t>
              </a:r>
              <a:endPara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гла­вы администрации</a:t>
              </a:r>
              <a:endPara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8" name="Text Box 52"/>
            <p:cNvSpPr txBox="1">
              <a:spLocks noChangeArrowheads="1"/>
            </p:cNvSpPr>
            <p:nvPr/>
          </p:nvSpPr>
          <p:spPr bwMode="auto">
            <a:xfrm>
              <a:off x="4460" y="3706"/>
              <a:ext cx="2127" cy="70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4615" tIns="48895" rIns="94615" bIns="488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Отдел образования</a:t>
              </a:r>
              <a:endPara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9" name="Text Box 51"/>
            <p:cNvSpPr txBox="1">
              <a:spLocks noChangeArrowheads="1"/>
            </p:cNvSpPr>
            <p:nvPr/>
          </p:nvSpPr>
          <p:spPr bwMode="auto">
            <a:xfrm>
              <a:off x="4460" y="4609"/>
              <a:ext cx="2127" cy="2014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4615" tIns="48895" rIns="94615" bIns="488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Отдел культуры, по делам молодежи, туризма, физкультуры и спорта</a:t>
              </a:r>
              <a:endPara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" name="Text Box 50"/>
            <p:cNvSpPr txBox="1">
              <a:spLocks noChangeArrowheads="1"/>
            </p:cNvSpPr>
            <p:nvPr/>
          </p:nvSpPr>
          <p:spPr bwMode="auto">
            <a:xfrm>
              <a:off x="4460" y="6793"/>
              <a:ext cx="2127" cy="1601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4615" tIns="48895" rIns="94615" bIns="488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Секретарь комиссии по делам н/летних и защите их прав</a:t>
              </a:r>
              <a:endPara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" name="Text Box 49"/>
            <p:cNvSpPr txBox="1">
              <a:spLocks noChangeArrowheads="1"/>
            </p:cNvSpPr>
            <p:nvPr/>
          </p:nvSpPr>
          <p:spPr bwMode="auto">
            <a:xfrm>
              <a:off x="10406" y="5612"/>
              <a:ext cx="2220" cy="769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4615" tIns="48895" rIns="94615" bIns="488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Отдел по делам архивов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2" name="Text Box 48"/>
            <p:cNvSpPr txBox="1">
              <a:spLocks noChangeArrowheads="1"/>
            </p:cNvSpPr>
            <p:nvPr/>
          </p:nvSpPr>
          <p:spPr bwMode="auto">
            <a:xfrm>
              <a:off x="7152" y="5829"/>
              <a:ext cx="2538" cy="256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4615" tIns="48895" rIns="94615" bIns="488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Отдел строительства, архитектуры,  ЖКХ, природных ресурсов и охраны окружающей среды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3" name="Text Box 47"/>
            <p:cNvSpPr txBox="1">
              <a:spLocks noChangeArrowheads="1"/>
            </p:cNvSpPr>
            <p:nvPr/>
          </p:nvSpPr>
          <p:spPr bwMode="auto">
            <a:xfrm>
              <a:off x="4460" y="2454"/>
              <a:ext cx="2127" cy="105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4615" tIns="48895" rIns="94615" bIns="488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Заместитель </a:t>
              </a:r>
              <a:endPara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главы </a:t>
              </a:r>
              <a:endPara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администрации    </a:t>
              </a:r>
              <a:endPara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4" name="Text Box 46"/>
            <p:cNvSpPr txBox="1">
              <a:spLocks noChangeArrowheads="1"/>
            </p:cNvSpPr>
            <p:nvPr/>
          </p:nvSpPr>
          <p:spPr bwMode="auto">
            <a:xfrm>
              <a:off x="1562" y="3657"/>
              <a:ext cx="2127" cy="195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4615" tIns="48895" rIns="94615" bIns="488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Отдел по экономике, имущественно -земельным отношениям и сельскому хозяйству</a:t>
              </a:r>
              <a:endPara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5" name="Text Box 45"/>
            <p:cNvSpPr txBox="1">
              <a:spLocks noChangeArrowheads="1"/>
            </p:cNvSpPr>
            <p:nvPr/>
          </p:nvSpPr>
          <p:spPr bwMode="auto">
            <a:xfrm>
              <a:off x="14066" y="2454"/>
              <a:ext cx="2582" cy="85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4615" tIns="48895" rIns="94615" bIns="488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Финансовое управление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6" name="Text Box 44"/>
            <p:cNvSpPr txBox="1">
              <a:spLocks noChangeArrowheads="1"/>
            </p:cNvSpPr>
            <p:nvPr/>
          </p:nvSpPr>
          <p:spPr bwMode="auto">
            <a:xfrm>
              <a:off x="1562" y="5829"/>
              <a:ext cx="2127" cy="89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4615" tIns="48895" rIns="94615" bIns="488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Специалист по труду</a:t>
              </a:r>
              <a:endPara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7" name="Text Box 43"/>
            <p:cNvSpPr txBox="1">
              <a:spLocks noChangeArrowheads="1"/>
            </p:cNvSpPr>
            <p:nvPr/>
          </p:nvSpPr>
          <p:spPr bwMode="auto">
            <a:xfrm>
              <a:off x="10364" y="2454"/>
              <a:ext cx="2220" cy="105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4615" tIns="48895" rIns="94615" bIns="488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Управляющий делами главы администрации</a:t>
              </a:r>
              <a:endPara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8" name="Text Box 42"/>
            <p:cNvSpPr txBox="1">
              <a:spLocks noChangeArrowheads="1"/>
            </p:cNvSpPr>
            <p:nvPr/>
          </p:nvSpPr>
          <p:spPr bwMode="auto">
            <a:xfrm>
              <a:off x="10385" y="4394"/>
              <a:ext cx="2220" cy="791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4615" tIns="48895" rIns="94615" bIns="488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Юридический отдел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9" name="Text Box 41"/>
            <p:cNvSpPr txBox="1">
              <a:spLocks noChangeArrowheads="1"/>
            </p:cNvSpPr>
            <p:nvPr/>
          </p:nvSpPr>
          <p:spPr bwMode="auto">
            <a:xfrm>
              <a:off x="10364" y="7017"/>
              <a:ext cx="2262" cy="89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4615" tIns="48895" rIns="94615" bIns="488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Хозяйственная часть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" name="Text Box 40"/>
            <p:cNvSpPr txBox="1">
              <a:spLocks noChangeArrowheads="1"/>
            </p:cNvSpPr>
            <p:nvPr/>
          </p:nvSpPr>
          <p:spPr bwMode="auto">
            <a:xfrm>
              <a:off x="14116" y="4595"/>
              <a:ext cx="2582" cy="1401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4615" tIns="48895" rIns="94615" bIns="488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Отдел по мобилизационной работе,</a:t>
              </a:r>
              <a:endPara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ГО и ЧС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1" name="Text Box 39"/>
            <p:cNvSpPr txBox="1">
              <a:spLocks noChangeArrowheads="1"/>
            </p:cNvSpPr>
            <p:nvPr/>
          </p:nvSpPr>
          <p:spPr bwMode="auto">
            <a:xfrm>
              <a:off x="14116" y="6575"/>
              <a:ext cx="2582" cy="50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4615" tIns="48895" rIns="94615" bIns="488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ЕДДС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2" name="Text Box 38"/>
            <p:cNvSpPr txBox="1">
              <a:spLocks noChangeArrowheads="1"/>
            </p:cNvSpPr>
            <p:nvPr/>
          </p:nvSpPr>
          <p:spPr bwMode="auto">
            <a:xfrm>
              <a:off x="14045" y="3600"/>
              <a:ext cx="2582" cy="51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4615" tIns="48895" rIns="94615" bIns="488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Бухгалтерия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4" name="Line 36"/>
            <p:cNvSpPr>
              <a:spLocks noChangeShapeType="1"/>
            </p:cNvSpPr>
            <p:nvPr/>
          </p:nvSpPr>
          <p:spPr bwMode="auto">
            <a:xfrm>
              <a:off x="1105" y="4406"/>
              <a:ext cx="488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Line 35"/>
            <p:cNvSpPr>
              <a:spLocks noChangeShapeType="1"/>
            </p:cNvSpPr>
            <p:nvPr/>
          </p:nvSpPr>
          <p:spPr bwMode="auto">
            <a:xfrm flipV="1">
              <a:off x="1056" y="6277"/>
              <a:ext cx="537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" name="Line 34"/>
            <p:cNvSpPr>
              <a:spLocks noChangeShapeType="1"/>
            </p:cNvSpPr>
            <p:nvPr/>
          </p:nvSpPr>
          <p:spPr bwMode="auto">
            <a:xfrm>
              <a:off x="2833" y="2081"/>
              <a:ext cx="0" cy="29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Line 33"/>
            <p:cNvSpPr>
              <a:spLocks noChangeShapeType="1"/>
            </p:cNvSpPr>
            <p:nvPr/>
          </p:nvSpPr>
          <p:spPr bwMode="auto">
            <a:xfrm>
              <a:off x="8512" y="1675"/>
              <a:ext cx="0" cy="415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AutoShape 32"/>
            <p:cNvSpPr>
              <a:spLocks noChangeShapeType="1"/>
            </p:cNvSpPr>
            <p:nvPr/>
          </p:nvSpPr>
          <p:spPr bwMode="auto">
            <a:xfrm>
              <a:off x="1105" y="2914"/>
              <a:ext cx="470" cy="5"/>
            </a:xfrm>
            <a:prstGeom prst="bentConnector3">
              <a:avLst>
                <a:gd name="adj1" fmla="val 50000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" name="Line 31"/>
            <p:cNvSpPr>
              <a:spLocks noChangeShapeType="1"/>
            </p:cNvSpPr>
            <p:nvPr/>
          </p:nvSpPr>
          <p:spPr bwMode="auto">
            <a:xfrm flipH="1">
              <a:off x="1056" y="2933"/>
              <a:ext cx="49" cy="3344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 flipH="1" flipV="1">
              <a:off x="2833" y="2073"/>
              <a:ext cx="8563" cy="8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Line 29"/>
            <p:cNvSpPr>
              <a:spLocks noChangeShapeType="1"/>
            </p:cNvSpPr>
            <p:nvPr/>
          </p:nvSpPr>
          <p:spPr bwMode="auto">
            <a:xfrm>
              <a:off x="3982" y="7170"/>
              <a:ext cx="488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4" name="Line 28"/>
            <p:cNvSpPr>
              <a:spLocks noChangeShapeType="1"/>
            </p:cNvSpPr>
            <p:nvPr/>
          </p:nvSpPr>
          <p:spPr bwMode="auto">
            <a:xfrm>
              <a:off x="3982" y="2933"/>
              <a:ext cx="0" cy="4237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5" name="AutoShape 27"/>
            <p:cNvSpPr>
              <a:spLocks noChangeShapeType="1"/>
            </p:cNvSpPr>
            <p:nvPr/>
          </p:nvSpPr>
          <p:spPr bwMode="auto">
            <a:xfrm>
              <a:off x="3982" y="2914"/>
              <a:ext cx="470" cy="5"/>
            </a:xfrm>
            <a:prstGeom prst="bentConnector3">
              <a:avLst>
                <a:gd name="adj1" fmla="val 50000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7" name="Line 26"/>
            <p:cNvSpPr>
              <a:spLocks noChangeShapeType="1"/>
            </p:cNvSpPr>
            <p:nvPr/>
          </p:nvSpPr>
          <p:spPr bwMode="auto">
            <a:xfrm>
              <a:off x="3982" y="4061"/>
              <a:ext cx="488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8" name="Line 25"/>
            <p:cNvSpPr>
              <a:spLocks noChangeShapeType="1"/>
            </p:cNvSpPr>
            <p:nvPr/>
          </p:nvSpPr>
          <p:spPr bwMode="auto">
            <a:xfrm>
              <a:off x="3982" y="5374"/>
              <a:ext cx="488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9" name="Text Box 24"/>
            <p:cNvSpPr txBox="1">
              <a:spLocks noChangeArrowheads="1"/>
            </p:cNvSpPr>
            <p:nvPr/>
          </p:nvSpPr>
          <p:spPr bwMode="auto">
            <a:xfrm>
              <a:off x="7152" y="2408"/>
              <a:ext cx="2538" cy="3204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4615" tIns="48895" rIns="94615" bIns="488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Заместитель </a:t>
              </a:r>
              <a:endPara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главы </a:t>
              </a:r>
              <a:endPara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админист­рации,  заведующий отделом строительства, архитектуры, ЖКХ, природных ресурсов и охраны окружающей среды</a:t>
              </a:r>
              <a:endPara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30" name="Line 23"/>
            <p:cNvSpPr>
              <a:spLocks noChangeShapeType="1"/>
            </p:cNvSpPr>
            <p:nvPr/>
          </p:nvSpPr>
          <p:spPr bwMode="auto">
            <a:xfrm>
              <a:off x="6776" y="2992"/>
              <a:ext cx="0" cy="3631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1" name="AutoShape 22"/>
            <p:cNvSpPr>
              <a:spLocks noChangeShapeType="1"/>
            </p:cNvSpPr>
            <p:nvPr/>
          </p:nvSpPr>
          <p:spPr bwMode="auto">
            <a:xfrm>
              <a:off x="6776" y="2992"/>
              <a:ext cx="376" cy="5"/>
            </a:xfrm>
            <a:prstGeom prst="bentConnector3">
              <a:avLst>
                <a:gd name="adj1" fmla="val 50000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2" name="Line 21"/>
            <p:cNvSpPr>
              <a:spLocks noChangeShapeType="1"/>
            </p:cNvSpPr>
            <p:nvPr/>
          </p:nvSpPr>
          <p:spPr bwMode="auto">
            <a:xfrm>
              <a:off x="6728" y="6575"/>
              <a:ext cx="488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3" name="Line 20"/>
            <p:cNvSpPr>
              <a:spLocks noChangeShapeType="1"/>
            </p:cNvSpPr>
            <p:nvPr/>
          </p:nvSpPr>
          <p:spPr bwMode="auto">
            <a:xfrm>
              <a:off x="9907" y="4833"/>
              <a:ext cx="488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4" name="Line 19"/>
            <p:cNvSpPr>
              <a:spLocks noChangeShapeType="1"/>
            </p:cNvSpPr>
            <p:nvPr/>
          </p:nvSpPr>
          <p:spPr bwMode="auto">
            <a:xfrm>
              <a:off x="9907" y="2933"/>
              <a:ext cx="0" cy="4322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5" name="AutoShape 18"/>
            <p:cNvSpPr>
              <a:spLocks noChangeShapeType="1"/>
            </p:cNvSpPr>
            <p:nvPr/>
          </p:nvSpPr>
          <p:spPr bwMode="auto">
            <a:xfrm>
              <a:off x="9907" y="2914"/>
              <a:ext cx="470" cy="5"/>
            </a:xfrm>
            <a:prstGeom prst="bentConnector3">
              <a:avLst>
                <a:gd name="adj1" fmla="val 50000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6" name="Line 17"/>
            <p:cNvSpPr>
              <a:spLocks noChangeShapeType="1"/>
            </p:cNvSpPr>
            <p:nvPr/>
          </p:nvSpPr>
          <p:spPr bwMode="auto">
            <a:xfrm>
              <a:off x="9928" y="5999"/>
              <a:ext cx="488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7" name="Line 16"/>
            <p:cNvSpPr>
              <a:spLocks noChangeShapeType="1"/>
            </p:cNvSpPr>
            <p:nvPr/>
          </p:nvSpPr>
          <p:spPr bwMode="auto">
            <a:xfrm>
              <a:off x="9928" y="7255"/>
              <a:ext cx="429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8" name="Line 15"/>
            <p:cNvSpPr>
              <a:spLocks noChangeShapeType="1"/>
            </p:cNvSpPr>
            <p:nvPr/>
          </p:nvSpPr>
          <p:spPr bwMode="auto">
            <a:xfrm>
              <a:off x="5497" y="2081"/>
              <a:ext cx="0" cy="29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9" name="Line 14"/>
            <p:cNvSpPr>
              <a:spLocks noChangeShapeType="1"/>
            </p:cNvSpPr>
            <p:nvPr/>
          </p:nvSpPr>
          <p:spPr bwMode="auto">
            <a:xfrm>
              <a:off x="8512" y="2081"/>
              <a:ext cx="0" cy="29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0" name="Line 13"/>
            <p:cNvSpPr>
              <a:spLocks noChangeShapeType="1"/>
            </p:cNvSpPr>
            <p:nvPr/>
          </p:nvSpPr>
          <p:spPr bwMode="auto">
            <a:xfrm>
              <a:off x="11396" y="2081"/>
              <a:ext cx="0" cy="29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1" name="Line 12"/>
            <p:cNvSpPr>
              <a:spLocks noChangeShapeType="1"/>
            </p:cNvSpPr>
            <p:nvPr/>
          </p:nvSpPr>
          <p:spPr bwMode="auto">
            <a:xfrm>
              <a:off x="13588" y="2909"/>
              <a:ext cx="488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3" name="Line 10"/>
            <p:cNvSpPr>
              <a:spLocks noChangeShapeType="1"/>
            </p:cNvSpPr>
            <p:nvPr/>
          </p:nvSpPr>
          <p:spPr bwMode="auto">
            <a:xfrm>
              <a:off x="13588" y="969"/>
              <a:ext cx="3" cy="4405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4" name="AutoShape 9"/>
            <p:cNvSpPr>
              <a:spLocks noChangeShapeType="1"/>
            </p:cNvSpPr>
            <p:nvPr/>
          </p:nvSpPr>
          <p:spPr bwMode="auto">
            <a:xfrm>
              <a:off x="10135" y="969"/>
              <a:ext cx="3456" cy="5"/>
            </a:xfrm>
            <a:prstGeom prst="bentConnector3">
              <a:avLst>
                <a:gd name="adj1" fmla="val 50731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5" name="Line 8"/>
            <p:cNvSpPr>
              <a:spLocks noChangeShapeType="1"/>
            </p:cNvSpPr>
            <p:nvPr/>
          </p:nvSpPr>
          <p:spPr bwMode="auto">
            <a:xfrm>
              <a:off x="13591" y="5374"/>
              <a:ext cx="488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6" name="Line 7"/>
            <p:cNvSpPr>
              <a:spLocks noChangeShapeType="1"/>
            </p:cNvSpPr>
            <p:nvPr/>
          </p:nvSpPr>
          <p:spPr bwMode="auto">
            <a:xfrm>
              <a:off x="15374" y="6076"/>
              <a:ext cx="0" cy="402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7" name="Line 6"/>
            <p:cNvSpPr>
              <a:spLocks noChangeShapeType="1"/>
            </p:cNvSpPr>
            <p:nvPr/>
          </p:nvSpPr>
          <p:spPr bwMode="auto">
            <a:xfrm>
              <a:off x="13588" y="3859"/>
              <a:ext cx="488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8" name="AutoShape 5"/>
            <p:cNvSpPr>
              <a:spLocks noChangeShapeType="1"/>
            </p:cNvSpPr>
            <p:nvPr/>
          </p:nvSpPr>
          <p:spPr bwMode="auto">
            <a:xfrm>
              <a:off x="789" y="907"/>
              <a:ext cx="6160" cy="6"/>
            </a:xfrm>
            <a:prstGeom prst="bentConnector3">
              <a:avLst>
                <a:gd name="adj1" fmla="val 50000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9" name="Text Box 4"/>
            <p:cNvSpPr txBox="1">
              <a:spLocks noChangeArrowheads="1"/>
            </p:cNvSpPr>
            <p:nvPr/>
          </p:nvSpPr>
          <p:spPr bwMode="auto">
            <a:xfrm>
              <a:off x="1339" y="7914"/>
              <a:ext cx="2350" cy="1691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4615" tIns="48895" rIns="94615" bIns="488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Сектор внутреннего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Times New Roman" pitchFamily="18" charset="0"/>
                </a:rPr>
                <a:t> муниципального финансового  контроля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50" name="Line 3"/>
            <p:cNvSpPr>
              <a:spLocks noChangeShapeType="1"/>
            </p:cNvSpPr>
            <p:nvPr/>
          </p:nvSpPr>
          <p:spPr bwMode="auto">
            <a:xfrm>
              <a:off x="789" y="8535"/>
              <a:ext cx="533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1" name="Line 2"/>
            <p:cNvSpPr>
              <a:spLocks noChangeShapeType="1"/>
            </p:cNvSpPr>
            <p:nvPr/>
          </p:nvSpPr>
          <p:spPr bwMode="auto">
            <a:xfrm>
              <a:off x="789" y="913"/>
              <a:ext cx="0" cy="7622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052" name="Rectangle 76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/>
            </a:r>
            <a:b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</a:b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086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29352304"/>
              </p:ext>
            </p:extLst>
          </p:nvPr>
        </p:nvGraphicFramePr>
        <p:xfrm>
          <a:off x="107504" y="548680"/>
          <a:ext cx="8424000" cy="6096524"/>
        </p:xfrm>
        <a:graphic>
          <a:graphicData uri="http://schemas.openxmlformats.org/drawingml/2006/table">
            <a:tbl>
              <a:tblPr/>
              <a:tblGrid>
                <a:gridCol w="360000"/>
                <a:gridCol w="4032000"/>
                <a:gridCol w="504544"/>
                <a:gridCol w="3527456"/>
              </a:tblGrid>
              <a:tr h="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Администрация Островского муниципального района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Костромская область, пос. Островское,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ул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. Советская, д. 56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r>
                        <a:rPr lang="en-US" sz="1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тел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. (49438) 27-236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924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9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Костромская область, Островский район, с. Заборье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44:15:040105:17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Площадь, (га)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0,9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Населенных пунктов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Для размещения базы отдыха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руб/кв.м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150,25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руб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1481465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Возможность расширения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Рельеф спокойный, ровный, инженерно-геологические изыскания не проводились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центра пос. Островское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32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автомагистрали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ж/д. станции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речного порта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7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Да,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</a:rPr>
                        <a:t>асфальтоваягравийная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</a:rPr>
                        <a:t>авт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3.Обеспеченность газом (Да, мощность 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КТП - 30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</a:rPr>
                        <a:t>кВа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889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935" marR="29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76383"/>
            <a:ext cx="9144000" cy="338554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(с. Заборье)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076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06082973"/>
              </p:ext>
            </p:extLst>
          </p:nvPr>
        </p:nvGraphicFramePr>
        <p:xfrm>
          <a:off x="107498" y="548687"/>
          <a:ext cx="8856989" cy="5638800"/>
        </p:xfrm>
        <a:graphic>
          <a:graphicData uri="http://schemas.openxmlformats.org/drawingml/2006/table">
            <a:tbl>
              <a:tblPr/>
              <a:tblGrid>
                <a:gridCol w="455300"/>
                <a:gridCol w="3721170"/>
                <a:gridCol w="1296144"/>
                <a:gridCol w="144016"/>
                <a:gridCol w="3240359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Государственная собственность, не разграничена (Администрация Островского муниципального района)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 Костромская область, пос. Островское, </a:t>
                      </a:r>
                      <a:r>
                        <a:rPr lang="en-US" sz="1000" dirty="0" smtClean="0">
                          <a:effectLst/>
                          <a:latin typeface="Times New Roman"/>
                          <a:ea typeface="Calibri"/>
                        </a:rPr>
                        <a:t> 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ул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. Советская, д. 56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тел. (49438) 27-236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</a:rPr>
                        <a:t>д.Крутец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Площадь, (га)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До 0,5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Населенных пунктов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руб/кв.м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346,09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руб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1730450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Возможность расширения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Рельеф спокойный, почвы дерново-подзолистые, благоустройство и покрытие отсутствуют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5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центра пос. Островское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автомагистрали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примыкает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ж/д. станции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речного порта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в 0,3 от существующей застройки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7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 если да, то добавить описание)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3.Обеспеченность газом (Да, мощность 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5.Источник электроснабжения (Да,наименование, мощность/ Нет, расстояние до источника)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нет, ВЛ- 10,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200м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Аренда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продажа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Дополнительная информация: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0171" marR="30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79866"/>
            <a:ext cx="9144000" cy="338554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в границе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д.Крутец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371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рутец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7" t="484" r="27047" b="307"/>
          <a:stretch/>
        </p:blipFill>
        <p:spPr bwMode="auto">
          <a:xfrm rot="5400000">
            <a:off x="2327363" y="-303027"/>
            <a:ext cx="4563127" cy="8570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0994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4735727"/>
              </p:ext>
            </p:extLst>
          </p:nvPr>
        </p:nvGraphicFramePr>
        <p:xfrm>
          <a:off x="107503" y="338554"/>
          <a:ext cx="8928993" cy="6347460"/>
        </p:xfrm>
        <a:graphic>
          <a:graphicData uri="http://schemas.openxmlformats.org/drawingml/2006/table">
            <a:tbl>
              <a:tblPr/>
              <a:tblGrid>
                <a:gridCol w="459002"/>
                <a:gridCol w="3933486"/>
                <a:gridCol w="1368152"/>
                <a:gridCol w="316835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Государственная собственность, не разграничена (Администрация Островского муниципального района)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 Костромская область, пос. Островское, </a:t>
                      </a:r>
                      <a:r>
                        <a:rPr lang="en-US" sz="1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ул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. Советская, д. 56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тел. (49438) 27-236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</a:rPr>
                        <a:t>д.Ивашево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Площадь, (га)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1,5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Населенных пунктов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руб/кв.м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346,09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руб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3460900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Возможность расширения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Рельеф спокойный, почвы дерново-подзолистые, благоустройство и покрытие отсутствуют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центра пос. Островское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22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автомагистрали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примыкает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ж/д. станции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речного порта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в 0,3 от существующей застройки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 если да, то добавить описание)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3.Обеспеченность газом (Да, мощность 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5.Источник электроснабжения (Да,наименование, мощность/ Нет, расстояние до источника)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нет, ВЛ- 10,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200м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Аренда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продажа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Дополнительная информация: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0"/>
            <a:ext cx="9144000" cy="338554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в границе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н.п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д.Ивашево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40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Ивашев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53" r="28268"/>
          <a:stretch/>
        </p:blipFill>
        <p:spPr bwMode="auto">
          <a:xfrm rot="5400000">
            <a:off x="2250405" y="-50990"/>
            <a:ext cx="4557281" cy="84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2645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6217831"/>
              </p:ext>
            </p:extLst>
          </p:nvPr>
        </p:nvGraphicFramePr>
        <p:xfrm>
          <a:off x="124403" y="548680"/>
          <a:ext cx="8928992" cy="5801003"/>
        </p:xfrm>
        <a:graphic>
          <a:graphicData uri="http://schemas.openxmlformats.org/drawingml/2006/table">
            <a:tbl>
              <a:tblPr/>
              <a:tblGrid>
                <a:gridCol w="498495"/>
                <a:gridCol w="3949102"/>
                <a:gridCol w="1008112"/>
                <a:gridCol w="360040"/>
                <a:gridCol w="3113243"/>
              </a:tblGrid>
              <a:tr h="17238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Государственная собственность, не разграничена (Администрация Островского муниципального района)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554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 Костромская область, пос. Островское, </a:t>
                      </a:r>
                      <a:r>
                        <a:rPr lang="en-US" sz="1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ул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. Советская, д. 56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90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тел. (49438) 27-236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2385">
                <a:tc grid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164">
                <a:tc row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</a:rPr>
                        <a:t>Д.Клеванцово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1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1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Площадь, (га)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До 0,5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1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Населенных пунктов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1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1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руб/кв.м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346,09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1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руб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1730450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1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Возможность расширения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70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Рельеф спокойный, почвы дерново-подзолистые, благоустройство и покрытие отсутствуют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2385">
                <a:tc grid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164">
                <a:tc rowSpan="5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центра пос. Островское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13,5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1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автомагистрали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примыкает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1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ж/д. станции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18,5 ст.Островское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1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речного порта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1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 0,3 от существующей застройки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2385">
                <a:tc grid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7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 если да, то добавить описание)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 3.Обеспеченность газом (Да, мощность м</a:t>
                      </a:r>
                      <a:r>
                        <a:rPr lang="ru-RU" sz="1000" baseline="300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5.Источник электроснабжения (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</a:rPr>
                        <a:t>Да,наименование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, мощность/ Нет, расстояние до источника)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нет, ВЛ- 10,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200м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1000" baseline="30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Аренда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1000" baseline="30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продажа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Дополнительная информация: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104294"/>
            <a:ext cx="9144000" cy="338554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в границе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н.п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д.Клеванцово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715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Клеванцов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9155"/>
          <a:stretch/>
        </p:blipFill>
        <p:spPr bwMode="auto">
          <a:xfrm rot="5400000">
            <a:off x="2418711" y="-120384"/>
            <a:ext cx="4345668" cy="842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5587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ЗУ 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7825" y="3392414"/>
            <a:ext cx="4115037" cy="30741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1" y="419568"/>
            <a:ext cx="3960439" cy="29728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8445"/>
            <a:ext cx="4110335" cy="3097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1" y="3230260"/>
            <a:ext cx="4577091" cy="34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8295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9769463"/>
              </p:ext>
            </p:extLst>
          </p:nvPr>
        </p:nvGraphicFramePr>
        <p:xfrm>
          <a:off x="107504" y="692704"/>
          <a:ext cx="8856984" cy="5638800"/>
        </p:xfrm>
        <a:graphic>
          <a:graphicData uri="http://schemas.openxmlformats.org/drawingml/2006/table">
            <a:tbl>
              <a:tblPr/>
              <a:tblGrid>
                <a:gridCol w="408719"/>
                <a:gridCol w="4631841"/>
                <a:gridCol w="504056"/>
                <a:gridCol w="331236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29715" marR="297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Собственник (наименование, адрес):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Государственная собственность  не разграничена (Администрация Островского муниципального района)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29715" marR="297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Юридический адрес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Костромская область, пос. Островское,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ул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Советская, д. 56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29715" marR="297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Руководитель (лицо ответственное за переговоры Ф.И.О., должность, телефон):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Полякова Галина Анатольевна — глава Островского муниципального района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тел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(49438) 27-236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715" marR="297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9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29715" marR="297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адрес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.Крутец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Кадастровый номер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Площадь, (га)   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 0,5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Категория земель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Населенных пунктов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Вид разрешенного использования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Удельный показатель кадастровой стоимости, руб/кв.м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346,09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Кадастровая стоимость земельного участка, руб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3460900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Возможность расширения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Рельеф спокойный, почвы дерново-подзолистые, благоустройство и покрытие отсутствуют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участка от, км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715" marR="297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29715" marR="297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центра пос. Островское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автомагистрали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ж/д. станции 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речного порта                                                      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0,15 от жилых строений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Инженерная инфраструктура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715" marR="297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7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29715" marR="297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1.Наличие ж/д. путей (Да/Нет, если да, то добавить описание)                                             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2.Обеспеченность подъездными путями (Да/Нет если да, то добавить описание)                                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3.Обеспеченность газом (Да, мощность м</a:t>
                      </a:r>
                      <a:r>
                        <a:rPr lang="ru-RU" sz="1000" baseline="30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год/Нет, расстояние до газопровода)                        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4.Источник теплоснабжения (Да, наименование, мощность/ Нет, расстояние до источника)              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5.Источник электроснабжения (Да,наименование, мощность/ Нет, расстояние до источника)  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нет, ВЛ- 10,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200м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6.Источник водоснабжения Да, наименование, мощность/ Нет, расстояние до источника)       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29715" marR="297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Примерное расстояние от площадки до источника сырья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Предложения собственника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715" marR="297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29715" marR="297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Аренда (руб./м</a:t>
                      </a:r>
                      <a:r>
                        <a:rPr lang="ru-RU" sz="1000" baseline="30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 год)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Аренда 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29715" marR="297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Продажа (руб./м</a:t>
                      </a:r>
                      <a:r>
                        <a:rPr lang="ru-RU" sz="1000" baseline="30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продажа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29715" marR="297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Участие в капитале (Да/Нет)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29715" marR="297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Другая форма сотрудничества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Дополнительная информация: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680" y="53020"/>
            <a:ext cx="9144000" cy="338554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в границе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н.п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д.Дымница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58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Дымниц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45738"/>
            <a:ext cx="4536503" cy="6250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6440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1447621"/>
              </p:ext>
            </p:extLst>
          </p:nvPr>
        </p:nvGraphicFramePr>
        <p:xfrm>
          <a:off x="359532" y="1412776"/>
          <a:ext cx="4032448" cy="5013774"/>
        </p:xfrm>
        <a:graphic>
          <a:graphicData uri="http://schemas.openxmlformats.org/drawingml/2006/table">
            <a:tbl>
              <a:tblPr/>
              <a:tblGrid>
                <a:gridCol w="2054267"/>
                <a:gridCol w="1330109"/>
                <a:gridCol w="648072"/>
              </a:tblGrid>
              <a:tr h="481609">
                <a:tc>
                  <a:txBody>
                    <a:bodyPr/>
                    <a:lstStyle/>
                    <a:p>
                      <a:pPr indent="-476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Наименование структурного подразделения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Ф.И.О. руководителя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Телефон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4816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Глава Островского муниципального района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Полякова Галина Анатольевна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8 (49438) 27-236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33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Заместитель главы администрации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Смирнова Людмила Николаевна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8 (49438) 28-363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3259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Заместитель главы администрации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Груздева Татьяна Николаевна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8 (49438) 27-048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3315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Заместитель главы администрации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Карпычева Оксана Мироновна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8 (49438) 27-522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3251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Управляющий делами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Буднева Ольга Владимировна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8 (49438) 27-436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338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Единая дежурная диспетчерская часть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Смирнов Виктор Александрович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8 (49438) 28-600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322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Финансовое управление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Кудряшова Людмила Николаевна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8 (49438) 27-356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328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Отдел образования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Страхова Надежда Владимировна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8 (49438) 28-100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1796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Отдел строительства, архитектуры и ЖКХ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Смирнова Людмила Николаевна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8 (49438) 27-078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4816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Отдел по экономике, имущественно-земельным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отношениям </a:t>
                      </a:r>
                      <a:r>
                        <a:rPr lang="ru-RU" sz="900" baseline="0" dirty="0" smtClean="0">
                          <a:effectLst/>
                          <a:latin typeface="Times New Roman"/>
                          <a:ea typeface="Calibri"/>
                        </a:rPr>
                        <a:t>и сельскому хозяйству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Заместитель: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Маслова Светлана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Витальевна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Павлова Светлана</a:t>
                      </a:r>
                      <a:r>
                        <a:rPr lang="ru-RU" sz="900" baseline="0" dirty="0" smtClean="0">
                          <a:effectLst/>
                          <a:latin typeface="Times New Roman"/>
                          <a:ea typeface="Calibri"/>
                        </a:rPr>
                        <a:t> Владимировна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8 (49438)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27-389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8 (49438) 27-502</a:t>
                      </a:r>
                      <a:endParaRPr lang="ru-RU" sz="900" dirty="0" smtClean="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4816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Отдел культуры, по делам молодёжи, туризма, физкультуры и спорта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Сергеева Антонина Борисовна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8 (49438) 28-280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3275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Юридический отдел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Соколова Тамара Павловна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8 (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49438)</a:t>
                      </a:r>
                      <a:r>
                        <a:rPr lang="en-US" sz="9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en-US" sz="900" dirty="0" smtClean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-</a:t>
                      </a:r>
                      <a:r>
                        <a:rPr lang="en-US" sz="900" dirty="0" smtClean="0">
                          <a:effectLst/>
                          <a:latin typeface="Times New Roman"/>
                          <a:ea typeface="Calibri"/>
                        </a:rPr>
                        <a:t>455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ADFD8D">
                            <a:tint val="66000"/>
                            <a:satMod val="160000"/>
                          </a:srgbClr>
                        </a:gs>
                        <a:gs pos="50000">
                          <a:srgbClr val="ADFD8D">
                            <a:tint val="44500"/>
                            <a:satMod val="160000"/>
                          </a:srgbClr>
                        </a:gs>
                        <a:gs pos="100000">
                          <a:srgbClr val="ADFD8D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644008" y="1412776"/>
            <a:ext cx="4284984" cy="503631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7305" indent="332740" algn="just">
              <a:lnSpc>
                <a:spcPct val="115000"/>
              </a:lnSpc>
              <a:spcAft>
                <a:spcPts val="0"/>
              </a:spcAft>
            </a:pPr>
            <a:r>
              <a:rPr lang="ru-RU" sz="1000" b="1" dirty="0">
                <a:latin typeface="Times New Roman"/>
                <a:ea typeface="Calibri"/>
              </a:rPr>
              <a:t>1.</a:t>
            </a:r>
            <a:r>
              <a:rPr lang="ru-RU" sz="1000" dirty="0">
                <a:latin typeface="Times New Roman"/>
                <a:ea typeface="Calibri"/>
              </a:rPr>
              <a:t> </a:t>
            </a:r>
            <a:r>
              <a:rPr lang="ru-RU" sz="1000" b="1" dirty="0">
                <a:latin typeface="Times New Roman"/>
                <a:ea typeface="Calibri"/>
              </a:rPr>
              <a:t>Глава Островского муниципального района</a:t>
            </a:r>
            <a:r>
              <a:rPr lang="ru-RU" sz="1000" dirty="0">
                <a:latin typeface="Times New Roman"/>
                <a:ea typeface="Calibri"/>
              </a:rPr>
              <a:t> осуществляет полномочия в соответствии со статьей 21 Устава муниципального образования Островский муниципальный район, решает следующие вопросы: </a:t>
            </a:r>
            <a:endParaRPr lang="ru-RU" sz="1000" dirty="0">
              <a:ea typeface="Calibri"/>
            </a:endParaRPr>
          </a:p>
          <a:p>
            <a:pPr marL="27305" indent="33274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/>
                <a:ea typeface="Calibri"/>
              </a:rPr>
              <a:t>- организация общественного порядка на территории муниципального района муниципальной милицией;</a:t>
            </a:r>
            <a:endParaRPr lang="ru-RU" sz="1000" dirty="0">
              <a:ea typeface="Calibri"/>
            </a:endParaRPr>
          </a:p>
          <a:p>
            <a:pPr marL="342900" marR="3175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-"/>
              <a:tabLst>
                <a:tab pos="641350" algn="l"/>
              </a:tabLst>
            </a:pPr>
            <a:r>
              <a:rPr lang="ru-RU" sz="1000" spc="-10" dirty="0">
                <a:latin typeface="Times New Roman"/>
                <a:ea typeface="Calibri"/>
              </a:rPr>
              <a:t>участие в предупреждении и ликвидации последствий чрезвычайных </a:t>
            </a:r>
            <a:r>
              <a:rPr lang="ru-RU" sz="1000" dirty="0">
                <a:latin typeface="Times New Roman"/>
                <a:ea typeface="Calibri"/>
              </a:rPr>
              <a:t>ситуаций на территории района;</a:t>
            </a:r>
          </a:p>
          <a:p>
            <a:pPr marL="342900" marR="4445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-"/>
              <a:tabLst>
                <a:tab pos="641350" algn="l"/>
              </a:tabLst>
            </a:pPr>
            <a:r>
              <a:rPr lang="ru-RU" sz="1000" spc="-10" dirty="0">
                <a:latin typeface="Times New Roman"/>
                <a:ea typeface="Calibri"/>
              </a:rPr>
              <a:t>организация и осуществление мероприятий по гражданской обороне, </a:t>
            </a:r>
            <a:r>
              <a:rPr lang="ru-RU" sz="1000" dirty="0">
                <a:latin typeface="Times New Roman"/>
                <a:ea typeface="Calibri"/>
              </a:rPr>
              <a:t>защите населения и территории муниципального района от чрезвычайных ситуаций природного и техногенного характера;</a:t>
            </a:r>
          </a:p>
          <a:p>
            <a:pPr marL="22860" marR="8890" indent="332740" algn="just">
              <a:lnSpc>
                <a:spcPct val="115000"/>
              </a:lnSpc>
              <a:spcAft>
                <a:spcPts val="0"/>
              </a:spcAft>
            </a:pPr>
            <a:r>
              <a:rPr lang="ru-RU" sz="1000" spc="-5" dirty="0">
                <a:latin typeface="Times New Roman"/>
                <a:ea typeface="Calibri"/>
              </a:rPr>
              <a:t>- создание условий для развития сельскохозяйственного производства в </a:t>
            </a:r>
            <a:r>
              <a:rPr lang="ru-RU" sz="1000" dirty="0">
                <a:latin typeface="Times New Roman"/>
                <a:ea typeface="Calibri"/>
              </a:rPr>
              <a:t>поселениях, расширения рынка сельскохозяйственной продукции, сырья и продовольствия.</a:t>
            </a:r>
            <a:endParaRPr lang="ru-RU" sz="1000" dirty="0">
              <a:ea typeface="Calibri"/>
            </a:endParaRPr>
          </a:p>
          <a:p>
            <a:pPr marL="247015" indent="113030">
              <a:lnSpc>
                <a:spcPct val="115000"/>
              </a:lnSpc>
              <a:spcAft>
                <a:spcPts val="0"/>
              </a:spcAft>
            </a:pPr>
            <a:r>
              <a:rPr lang="ru-RU" sz="1000" u="sng" spc="-5" dirty="0">
                <a:latin typeface="Times New Roman"/>
                <a:ea typeface="Calibri"/>
              </a:rPr>
              <a:t>Координирует работу</a:t>
            </a:r>
            <a:r>
              <a:rPr lang="ru-RU" sz="1000" spc="-5" dirty="0">
                <a:latin typeface="Times New Roman"/>
                <a:ea typeface="Calibri"/>
              </a:rPr>
              <a:t>.</a:t>
            </a:r>
            <a:endParaRPr lang="ru-RU" sz="1000" dirty="0">
              <a:ea typeface="Calibri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ru-RU" sz="1000" spc="-5" dirty="0">
                <a:latin typeface="Times New Roman"/>
                <a:ea typeface="Calibri"/>
              </a:rPr>
              <a:t>Заместителей главы администрации.</a:t>
            </a:r>
            <a:endParaRPr lang="ru-RU" sz="1000" dirty="0">
              <a:latin typeface="Symbol"/>
              <a:ea typeface="Calibri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ru-RU" sz="1000" spc="-5" dirty="0">
                <a:latin typeface="Times New Roman"/>
                <a:ea typeface="Calibri"/>
              </a:rPr>
              <a:t>Управления  делами администрации района.</a:t>
            </a:r>
            <a:endParaRPr lang="ru-RU" sz="1000" dirty="0">
              <a:latin typeface="Symbol"/>
              <a:ea typeface="Calibri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ru-RU" sz="1000" spc="-5" dirty="0">
                <a:latin typeface="Times New Roman"/>
                <a:ea typeface="Calibri"/>
              </a:rPr>
              <a:t>Финансового управления.</a:t>
            </a:r>
            <a:endParaRPr lang="ru-RU" sz="1000" dirty="0">
              <a:latin typeface="Symbol"/>
              <a:ea typeface="Calibri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ru-RU" sz="1000" spc="-5" dirty="0">
                <a:latin typeface="Times New Roman"/>
                <a:ea typeface="Calibri"/>
              </a:rPr>
              <a:t>Отдела   по  мобилизационной    работе,    по    делам    гражданской </a:t>
            </a:r>
            <a:r>
              <a:rPr lang="ru-RU" sz="1000" dirty="0">
                <a:latin typeface="Times New Roman"/>
                <a:ea typeface="Calibri"/>
              </a:rPr>
              <a:t>обороны и чрезвычайным ситуациям.</a:t>
            </a:r>
            <a:endParaRPr lang="ru-RU" sz="1000" dirty="0">
              <a:latin typeface="Symbol"/>
              <a:ea typeface="Calibri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ru-RU" sz="1000" dirty="0" smtClean="0">
                <a:latin typeface="Times New Roman"/>
                <a:ea typeface="Calibri"/>
              </a:rPr>
              <a:t>Бухгалтерии</a:t>
            </a:r>
            <a:r>
              <a:rPr lang="ru-RU" sz="1000" dirty="0">
                <a:latin typeface="Times New Roman"/>
                <a:ea typeface="Calibri"/>
              </a:rPr>
              <a:t>.</a:t>
            </a:r>
            <a:endParaRPr lang="ru-RU" sz="1000" dirty="0">
              <a:latin typeface="Symbol"/>
              <a:ea typeface="Calibri"/>
            </a:endParaRPr>
          </a:p>
          <a:p>
            <a:pPr marR="1536065">
              <a:lnSpc>
                <a:spcPct val="115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1000" u="sng" dirty="0">
                <a:latin typeface="Times New Roman"/>
                <a:ea typeface="Calibri"/>
              </a:rPr>
              <a:t>Возглавляет комиссии:</a:t>
            </a:r>
            <a:endParaRPr lang="ru-RU" sz="1000" dirty="0">
              <a:ea typeface="Calibri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-"/>
              <a:tabLst>
                <a:tab pos="109855" algn="l"/>
              </a:tabLst>
            </a:pPr>
            <a:r>
              <a:rPr lang="ru-RU" sz="1000" spc="-5" dirty="0">
                <a:latin typeface="Times New Roman"/>
                <a:ea typeface="Calibri"/>
              </a:rPr>
              <a:t>антитеррористическую</a:t>
            </a:r>
            <a:endParaRPr lang="ru-RU" sz="1000" dirty="0">
              <a:latin typeface="Times New Roman"/>
              <a:ea typeface="Calibri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-"/>
              <a:tabLst>
                <a:tab pos="109855" algn="l"/>
              </a:tabLst>
            </a:pPr>
            <a:r>
              <a:rPr lang="ru-RU" sz="1000" spc="-5" dirty="0">
                <a:latin typeface="Times New Roman"/>
                <a:ea typeface="Calibri"/>
              </a:rPr>
              <a:t>призывную</a:t>
            </a:r>
            <a:endParaRPr lang="ru-RU" sz="1000" dirty="0">
              <a:latin typeface="Times New Roman"/>
              <a:ea typeface="Calibri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-"/>
              <a:tabLst>
                <a:tab pos="109855" algn="l"/>
              </a:tabLst>
            </a:pPr>
            <a:r>
              <a:rPr lang="ru-RU" sz="1000" dirty="0">
                <a:latin typeface="Times New Roman"/>
                <a:ea typeface="Calibri"/>
              </a:rPr>
              <a:t>по вопросам своевременной выплаты заработной платы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-"/>
              <a:tabLst>
                <a:tab pos="109855" algn="l"/>
              </a:tabLst>
            </a:pPr>
            <a:r>
              <a:rPr lang="ru-RU" sz="1000" spc="-5" dirty="0">
                <a:latin typeface="Times New Roman"/>
                <a:ea typeface="Calibri"/>
              </a:rPr>
              <a:t>коллегию</a:t>
            </a:r>
            <a:endParaRPr lang="ru-RU" sz="1000" dirty="0">
              <a:latin typeface="Times New Roman"/>
              <a:ea typeface="Calibri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-"/>
              <a:tabLst>
                <a:tab pos="109855" algn="l"/>
              </a:tabLst>
            </a:pPr>
            <a:r>
              <a:rPr lang="ru-RU" sz="1000" dirty="0">
                <a:latin typeface="Times New Roman"/>
                <a:ea typeface="Calibri"/>
              </a:rPr>
              <a:t>хозяйственный </a:t>
            </a:r>
            <a:r>
              <a:rPr lang="ru-RU" sz="1000" dirty="0" smtClean="0">
                <a:latin typeface="Times New Roman"/>
                <a:ea typeface="Calibri"/>
              </a:rPr>
              <a:t>актив</a:t>
            </a:r>
            <a:endParaRPr lang="ru-RU" sz="1000" dirty="0">
              <a:ea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634227"/>
            <a:ext cx="7272808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КОНТАКТНАЯ ИНФОРМАЦИЯ СТРУКТУРНЫХ ПОДРАЗДЕЛЕНИЙ</a:t>
            </a:r>
          </a:p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АДМИНИСТРАЦИИ ОСТРОВСКОГО МУНИЦИПАЛЬНОГО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РАЙОНА</a:t>
            </a:r>
            <a:endParaRPr lang="ru-RU" b="1" dirty="0">
              <a:solidFill>
                <a:schemeClr val="accent3">
                  <a:lumMod val="50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050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45166239"/>
              </p:ext>
            </p:extLst>
          </p:nvPr>
        </p:nvGraphicFramePr>
        <p:xfrm>
          <a:off x="179514" y="764696"/>
          <a:ext cx="8784973" cy="5638800"/>
        </p:xfrm>
        <a:graphic>
          <a:graphicData uri="http://schemas.openxmlformats.org/drawingml/2006/table">
            <a:tbl>
              <a:tblPr/>
              <a:tblGrid>
                <a:gridCol w="455108"/>
                <a:gridCol w="4729466"/>
                <a:gridCol w="576064"/>
                <a:gridCol w="302433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Государственная собственность, не разграничена (Администрация Островского муниципального района)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 Костромская область, пос. Островское,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ул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. Советская, д. 56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тел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. (49438) 27-236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</a:rPr>
                        <a:t>П.Островское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Площадь, (га)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Населенных пунктов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руб/кв.м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346,09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руб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3460900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Возможность расширения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Рельеф спокойный, почвы дерново-подзолистые, благоустройство и покрытие отсутствуют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5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центра пос. Островское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автомагистрали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ж/д. станции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речного порта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 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 0,15 от жилых строений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7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 если да, то добавить описание)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3.Обеспеченность газом (Да, мощность 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5.Источник электроснабжения (Да,наименование, мощность/ Нет, расстояние до источника)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нет, ВЛ- 10,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200м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                                                                       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Аренда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продажа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Дополнительная информация: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15" marR="29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52844"/>
            <a:ext cx="9143999" cy="584775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в границе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н.п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п.Островское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(вблизи с существующей АЗС)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024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вид участка с ул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2588"/>
            <a:ext cx="3816424" cy="28511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3" descr="вид участка с у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2" y="3631636"/>
            <a:ext cx="4014108" cy="30257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3188849"/>
            <a:ext cx="4752528" cy="3550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16385"/>
            <a:ext cx="4489958" cy="3371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5478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29757766"/>
              </p:ext>
            </p:extLst>
          </p:nvPr>
        </p:nvGraphicFramePr>
        <p:xfrm>
          <a:off x="107502" y="613660"/>
          <a:ext cx="8928994" cy="5983859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741215"/>
                <a:gridCol w="3651275"/>
                <a:gridCol w="1512168"/>
                <a:gridCol w="3024336"/>
              </a:tblGrid>
              <a:tr h="24883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предприятия, адрес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Телефон,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телефон-факс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выпускаемой продукции (весь ассортимент)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 anchor="ctr"/>
                </a:tc>
              </a:tr>
              <a:tr h="8886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 anchor="ctr"/>
                </a:tc>
              </a:tr>
              <a:tr h="88862">
                <a:tc rowSpan="6"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ЗАО птицефабрика «Островская»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157900 Костромская область, 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Островский район, 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 Логиново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тел./факс 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(49438) 27-846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Яйцо 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88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Мясо куры 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1658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Фарш куриный механической обвалки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88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Фарш куриный мясной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88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Филе куриное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1658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Крыло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88862"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ООО «Островский молокозавод»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157900 Костромская область, 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Островское,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Заводская,4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тел./факс 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(49438) 27-337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Сыры сычужные 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88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Масло ГОСТ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175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Спред 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88862"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СПК «Климово»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157907 Костромская область, Островский р-н, д. Климово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тел. (49438) 21-186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Молоко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88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Мясо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199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Зерно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88862"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СПК «Клеванцово»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157928  Костромская область, Островский р-н, д. Клеванцово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тел. (49438) 20-143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Молоко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88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Мясо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1272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Зерно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88862">
                <a:tc row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ИП ГКФХ  Думова Н.А.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157921  Костромская область, Островский р-н, с. Адищево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тел. (49438) 26-432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Молоко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88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Мясо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88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Зерно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88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Мясо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1573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Зерно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165887"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ИП ГКФХ Соловьев Н.Б.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157904 Костромская область, Островский р-н, с. Хомутово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тел./факс 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(49438) 26-525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Молоко пастеризованное (1л 3,4-4% мдж)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88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Зерно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185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88862"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СПК «Юрьево»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157927  Костромская область, Островский р-н, д. Киленки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тел. (49438) 26-201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Молоко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88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Мясо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1272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Зерно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33488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СПК «Воскресенский»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157928  Костромская область, Островский р-н,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Воскресенское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тел. (49438) 22-144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Сено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Зерно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27697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СПК «Русь»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157924  Костромская область, Островский р-н, д. Ивашево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тел. (49438) 24-123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Зерно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248831"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ООО «Лесстройдеталь»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157900 Костромская область, п. Островское, ул. Костромская,134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тел./факс 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(49438) 27-639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 шпунтованный сухой и естеств. влажности135х36х6м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1658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Доска 2 и 3-х метровая  заборная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  <a:tr h="2488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Доска строганная 2 и 3-х метровая  сухая и естественной влажности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686" marR="28686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30909"/>
            <a:ext cx="9143999" cy="446276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Глава 11. В помощь инвестору.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ПЕРЕЧЕНЬ ПРОМЫШЛЕННЫХ И СЕЛЬСКОХОЗЯЙСТВЕННЫХ ПРЕДПРИЯТИЙ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16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04203289"/>
              </p:ext>
            </p:extLst>
          </p:nvPr>
        </p:nvGraphicFramePr>
        <p:xfrm>
          <a:off x="107504" y="47297"/>
          <a:ext cx="8784976" cy="6655411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504056"/>
                <a:gridCol w="3384376"/>
                <a:gridCol w="1800200"/>
                <a:gridCol w="3096344"/>
              </a:tblGrid>
              <a:tr h="168936">
                <a:tc rowSpan="1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  <a:tc rowSpan="1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ООО «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Лесстройпроект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157900 Костромская область, п. Островское, ул. Кинешемская, 47а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  <a:tc rowSpan="1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тел./факс </a:t>
                      </a: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(49438) 31-323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Срубы домов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Доска обрезная (хвоя), брус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Строганные изделия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Погонажные изделия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Баланс (хвоя)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Горбыль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Обрезная доска (листв.)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Вагонка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Погонажные изделия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Фан. кряж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Горбыль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Дрова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99568">
                <a:tc rowSpan="1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  <a:tc rowSpan="1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ЗАО «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Лесоперабаты-вающий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комбинат»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157928 Костромская область, Островский р-н,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Воскресенское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  <a:tc rowSpan="1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тел. (49438) 22-139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Брус 100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100; 100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150; 150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4254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Доска обрезная 40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150;50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100; 50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150, 22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100, 125, 150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(3-6)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96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Доска пола (сухая) от 3 до 6 м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Вагонка сухая хвоя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Блокхаус (сухой)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Имитация бруса (сухая)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999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Плинтус разм. От 45-50     в/с (без сучков)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846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Плинтус склеен.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разм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35   в/с (без сучков)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Галтель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Штапик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Окладка  в/с (без сучков) 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730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Окладка  склеен.   в/с (без сучков) 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912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Рейка сухая строганная 18*50 дл. 2м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Колодец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Туалет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967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Дверной брусок 30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80, 40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Крестьянское хозяйство «Крылово»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157920, Костромская область, Островский р-н, д.Гуляевка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тел./факс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(49438) 31-444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Фанерное сырье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Баланс березовый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Баланс хвойный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Дрова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Пиломатериал обрезной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Пиломатериал необрезной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Вагонка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  <a:tr h="168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Доска пола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40" marR="3584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871788" y="1457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474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3299813"/>
              </p:ext>
            </p:extLst>
          </p:nvPr>
        </p:nvGraphicFramePr>
        <p:xfrm>
          <a:off x="179512" y="764704"/>
          <a:ext cx="8784977" cy="593228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304742"/>
                <a:gridCol w="1311411"/>
                <a:gridCol w="1039771"/>
                <a:gridCol w="808646"/>
                <a:gridCol w="1689769"/>
                <a:gridCol w="1044908"/>
                <a:gridCol w="1391306"/>
                <a:gridCol w="1194424"/>
              </a:tblGrid>
              <a:tr h="7508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объекта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Датировка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Местонахождение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Категория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историко-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культурного значения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Балансодержатель пользователь/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собственник на 01.09.2010г.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Примечание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</a:tr>
              <a:tr h="9386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Братская могила колхозниц, погибших во время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спасения урожая от пожара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1932 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Заречная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Островское (центральное) сельское поселение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</a:tr>
              <a:tr h="1314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Здание в котором размещался Совет рабочих,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крестьянских и солдатских депутатов Семеновской волости.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04.02.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1918 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 43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Отделение Федерального казначейства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</a:tr>
              <a:tr h="5119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 жилой 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1910-е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 45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 «Историко-культурный центр им.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Б.Н. Кустодиева»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</a:tr>
              <a:tr h="5119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 жилой Киселева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кон. 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 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Нижняя Советская, 79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 жилой Островское (центр) сельское поселение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</a:tr>
              <a:tr h="9386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Дом, в котором останавливался Кустодиев Б.М.,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выдающийся русский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художник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1901 – 1907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Первомайская,д.9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 «Централизованная библиотечная система Островского района»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детская библиотека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</a:tr>
              <a:tr h="9386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Могила Катышева М.М. и Федорова И., красноармейцев, погибших в бою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бандитами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22.03.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1918 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 сквер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сквер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Островское (центральное) сельское поселение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собственность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186" marR="51186" marT="0" marB="0" anchor="ctr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116632"/>
            <a:ext cx="9144000" cy="430887"/>
          </a:xfrm>
          <a:prstGeom prst="rect">
            <a:avLst/>
          </a:prstGeom>
          <a:ln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 Е РЕ Ч Е Н Ь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объектов-памятников по Островскому району на 01.09.2010 года.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656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035092"/>
              </p:ext>
            </p:extLst>
          </p:nvPr>
        </p:nvGraphicFramePr>
        <p:xfrm>
          <a:off x="179512" y="260649"/>
          <a:ext cx="8856983" cy="643046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88032"/>
                <a:gridCol w="1656184"/>
                <a:gridCol w="999703"/>
                <a:gridCol w="1358202"/>
                <a:gridCol w="1170487"/>
                <a:gridCol w="1008112"/>
                <a:gridCol w="1416209"/>
                <a:gridCol w="960054"/>
              </a:tblGrid>
              <a:tr h="344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 жилой Нарышкина Л.В. 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1910-е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 30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Военкомат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</a:tr>
              <a:tr h="5165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 жилой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Доброхотовых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И.Н. и Д.Н.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1910-е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 36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 торговли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Частная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</a:tr>
              <a:tr h="344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Лавка Мазиных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1910-е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 42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</a:tr>
              <a:tr h="344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Лавка торговая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1910-е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 44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</a:tr>
              <a:tr h="4625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Лавка торговая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1910-е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 46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ФКП «Костромской ЛВЗ»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</a:tr>
              <a:tr h="344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 жилой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80-е гг.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 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 48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</a:tr>
              <a:tr h="5165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Постоялый двор и трактир Беляничева И.Н.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1910-е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 50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</a:tr>
              <a:tr h="344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 жилой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1910-е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 54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сельское поселение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</a:tr>
              <a:tr h="4962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 жилой Мазина К.К.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1910-е гг.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 58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Филиал Управления Федеральной почтовой связи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</a:tr>
              <a:tr h="344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Лавка торговая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1910-е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 69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</a:tr>
              <a:tr h="344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 жилой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1910-е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 71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Редакция газеты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«Островские вести»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</a:tr>
              <a:tr h="344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Лавка торговая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1910-е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 71а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</a:tr>
              <a:tr h="61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Ансамбль Троицкой церкви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Ансамбль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1791г.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 91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епархия, сгорело 1994г.,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используется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</a:tr>
              <a:tr h="46251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Церковь Троицы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1791 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 91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епархия,                   не используется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</a:tr>
              <a:tr h="4625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Колокольня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1791 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Островское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 91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        епархия,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используется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986" marR="4298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6292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8781701"/>
              </p:ext>
            </p:extLst>
          </p:nvPr>
        </p:nvGraphicFramePr>
        <p:xfrm>
          <a:off x="251520" y="260648"/>
          <a:ext cx="8784976" cy="645643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16024"/>
                <a:gridCol w="1800200"/>
                <a:gridCol w="941478"/>
                <a:gridCol w="1002738"/>
                <a:gridCol w="1726386"/>
                <a:gridCol w="843808"/>
                <a:gridCol w="1246230"/>
                <a:gridCol w="1008112"/>
              </a:tblGrid>
              <a:tr h="300725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Завод бумажный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Ансамбль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нач. ХХ 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Александровское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Александровское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Частная собственность ООО «Александровская бумажная фабрика»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</a:tr>
              <a:tr h="300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Административное здание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</a:tr>
              <a:tr h="300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Хозяйственная постройка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</a:tr>
              <a:tr h="3866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Церковь Воскресения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1821 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Воскресенское Клеванцовское с/п 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епархия, действующая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</a:tr>
              <a:tr h="4510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Больница земская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нач. ХХ 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Заборье Александровское с/п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б.с. Спас-Заборье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ОГБУЗ Островская РБ, Заборский ФАП.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Областная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</a:tr>
              <a:tr h="4510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Церковь Спаса Нерукотворного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1814 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Заборье Александровское с/п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б.с. Спас-Заборье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епархия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восстанавливается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</a:tr>
              <a:tr h="451088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Ансамбль церкви Иоанна Предтечи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Ансамбль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кон. 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VIII 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Иванковица  Островское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епархия действующая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</a:tr>
              <a:tr h="300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Церковь Иоанна Предтечи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1796 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Иванковица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</a:tr>
              <a:tr h="247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Ограда с западными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воротами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кон. 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VIII 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Иванковица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</a:tr>
              <a:tr h="3866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Церковь Благовещенья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1802 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Игодово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Игодовское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СПК «Иград»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Разрушена, не используется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</a:tr>
              <a:tr h="5543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Усадьба Высоково Парк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2-я пол. 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Х-нач. ХХ 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 Клеванцово Клеванцовское с/п, 0,3 км. к северо-востоку от деревни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Разрушен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</a:tr>
              <a:tr h="10122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Усадьба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Козловка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здесь жили Плаутины М.Г. и С.Г., ученые и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путешес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твенники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и Бардаков И.Г., начальник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мского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ополчения 1812г.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Ансамбль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VIII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 1-я четв.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 вв.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Козловка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Клеванцовское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с/п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Государственное учреждение «Островский психоневрологи-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ческий интернат»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Областная собственность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07" marR="40807" marT="0" marB="0" anchor="ctr"/>
                </a:tc>
              </a:tr>
              <a:tr h="693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Церковь Дмитриевская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кон. Х</a:t>
                      </a:r>
                      <a:r>
                        <a:rPr lang="en-US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VIII </a:t>
                      </a: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в-1816 г.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 Козловка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Клеванцовское с/п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Корпус ГУ «Островский ПНИ» используется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Областная собственность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6504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92800905"/>
              </p:ext>
            </p:extLst>
          </p:nvPr>
        </p:nvGraphicFramePr>
        <p:xfrm>
          <a:off x="179513" y="332656"/>
          <a:ext cx="8712966" cy="6147573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432047"/>
                <a:gridCol w="1901839"/>
                <a:gridCol w="925226"/>
                <a:gridCol w="719563"/>
                <a:gridCol w="1503618"/>
                <a:gridCol w="929796"/>
                <a:gridCol w="1303056"/>
                <a:gridCol w="997821"/>
              </a:tblGrid>
              <a:tr h="3508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 жилой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2-я пол. 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 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Козмодемьян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Адищевское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балансодержатель неизвестен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</a:tr>
              <a:tr h="3508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Церковь Козьмы и Дамиана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1816 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Козмодемьян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Адищевское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используется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</a:tr>
              <a:tr h="5262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Церковь Рождества Богородицы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1812 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уроч. Нагорное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Клеванцовская с/а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б.с.Богородицкое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Разрушена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</a:tr>
              <a:tr h="877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Могила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Шателен М.М., общественного деятеля, внучки драматурга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1895 –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1977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Никола-Бережки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Адищевское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ФГУК Государственный природный и мемориальный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музей-заповедник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А.Н.Островского  «Щелыково»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</a:tr>
              <a:tr h="701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 Соболевых,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котором бывал русский драматург А.Н.Островский 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1870-е 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Никола-Бережки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Адищевское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</a:tr>
              <a:tr h="3508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Могила Островского А.Н., драматурга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1823 –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1886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Никола-Бережки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Адищевское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</a:tr>
              <a:tr h="4324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Могила Островского Н.Ф., отца драматурга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1796 –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1857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Никола-Бережки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Адищевское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</a:tr>
              <a:tr h="0"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Ансамбль церкви Николая Чудотворца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Ансамбль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кон. 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VIII 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Никола-Бережки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Адищевское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08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6853" marR="468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6853" marR="468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6853" marR="468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6853" marR="468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</a:tr>
              <a:tr h="350821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Церковь Николая Чудотворца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1792 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Никола-Бережки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Адищевское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Пользователь Костромская епархия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</a:tr>
              <a:tr h="428663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6853" marR="468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Ограда с восточными и западными воротами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кон. 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VIII 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Никола-Бережки Адищевское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</a:tr>
              <a:tr h="10743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Могила Островской М.В., жены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драматурга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1845-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1906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Никола-Бережки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Адищевское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с/п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ФГУК Государственный природный и мемориальный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музей-заповедник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А.Н.Островского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«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Щелыково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853" marR="4685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1614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45641627"/>
              </p:ext>
            </p:extLst>
          </p:nvPr>
        </p:nvGraphicFramePr>
        <p:xfrm>
          <a:off x="107505" y="188640"/>
          <a:ext cx="8928991" cy="644119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16023"/>
                <a:gridCol w="1656184"/>
                <a:gridCol w="999906"/>
                <a:gridCol w="1016318"/>
                <a:gridCol w="1224136"/>
                <a:gridCol w="936104"/>
                <a:gridCol w="1944216"/>
                <a:gridCol w="936104"/>
              </a:tblGrid>
              <a:tr h="421126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Могила Островской-Шателен М.А., дочери драматурга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1867-</a:t>
                      </a: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1913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Никола-Бережки  Адищевкое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ФГУК Государственный природный и мемориальный </a:t>
                      </a: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музей-заповедник</a:t>
                      </a: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А.Н.Островского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«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Щелыково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00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  <a:tr h="279211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Могила Лагутина И.И. заслуженного артиста РСФСР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1879-1941гг.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Никола-Бережки Адищевское с/п.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  <a:tr h="383910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Могила Головина С.А. заслуженного артиста РСФСР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1879-1941гг.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Никола–Бережки Адищевское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  <a:tr h="252676">
                <a:tc rowSpan="7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Усадьба Новинки Пушкиных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Ансамбль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 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 Новинки </a:t>
                      </a: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Клеванцовское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с/п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 «Островский ПНИ»  не используется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  <a:tr h="4415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Парк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1-я пол.-</a:t>
                      </a: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сер. Х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 в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Выявленный объект</a:t>
                      </a: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Существует в </a:t>
                      </a: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запущенном состоянии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Конюшня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2-я пол. 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 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88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2735" marR="227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2735" marR="227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2735" marR="227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Выявленный</a:t>
                      </a: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 «Островский ПНИ»                     не используется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  <a:tr h="2526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Скотный двор 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кон. 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 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Выявленный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 «Островский ПНИ»                     не используется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  <a:tr h="2526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Скотный двор Б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кон. 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 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Выявленный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 «Островский ПНИ»</a:t>
                      </a: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используется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  <a:tr h="2526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Хозяйственная </a:t>
                      </a: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постройка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кон. 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 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Выявленный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 «Островский ПНИ»</a:t>
                      </a: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не используется 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  <a:tr h="168451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Церковь Преображения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1819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Уроч. Светлое</a:t>
                      </a: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используется</a:t>
                      </a: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полуразрушенное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  <a:tr h="336900">
                <a:tc rowSpan="9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Усадьба Щелыково</a:t>
                      </a: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Главный дом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Ансамбль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кон. 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VIII 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 вв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 Щелыково</a:t>
                      </a: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Адищевское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ФГУК Государственный природный и мемориальный </a:t>
                      </a: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музей-заповедник</a:t>
                      </a: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А.Н.Островского  «Щелыково»</a:t>
                      </a: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  <a:tr h="349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«Голубой дом» Здесь жил Шателен М.А. ученый, электротехник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нач. ХХ в</a:t>
                      </a: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1907-</a:t>
                      </a: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1914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  <a:tr h="1684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«Охотничий дом»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1903-</a:t>
                      </a: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1914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Выявленный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  <a:tr h="3369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Училище начальное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1889 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Выявленный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Начальная школа им.А.Н.Островского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собственность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  <a:tr h="1684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Амбар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кон. 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 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Выявленный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  <a:tr h="2526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Беседка А.Н.Островского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сер. 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 –1886 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  <a:tr h="3369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Беседка А.Н.Островского (двухярусная)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1847-</a:t>
                      </a: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1886 гг.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  <a:tr h="2526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Скамейка А.Н.Островского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2-я пол. </a:t>
                      </a: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 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  <a:tr h="1684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Парк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2-я пол. 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VIII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</a:t>
                      </a: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 вв.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7910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12670846"/>
              </p:ext>
            </p:extLst>
          </p:nvPr>
        </p:nvGraphicFramePr>
        <p:xfrm>
          <a:off x="251520" y="692696"/>
          <a:ext cx="8640960" cy="490728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88032"/>
                <a:gridCol w="1938830"/>
                <a:gridCol w="882798"/>
                <a:gridCol w="1014104"/>
                <a:gridCol w="1434668"/>
                <a:gridCol w="887159"/>
                <a:gridCol w="1181265"/>
                <a:gridCol w="1014104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Усадьба Покровское, в которой родился Балакирев И.А., известный деятель Х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111в., бывали Балакирев М.А., русский композитор, Островский А.Н., драматург,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Вопилов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В.П., художник. 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кон. Х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VIII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нач. Х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 вв.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Покровское,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Адищевское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с/п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Балансодержатель неизвестен. Парк частично сохранился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735" marR="22735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Церковь Покрова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1773 г.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Покровское,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Адищевское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используется. Балансодержатель неизвестен.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Усадьба Яковлевых Помброво. Парк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кон. 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VIII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нач. ХХ вв.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уроч. Помброво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Клеванцовское с/п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км к юго-востоку от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Воскресенское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используется. Балансодержатель неизвестен.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Церковь Вознесения                     Ворота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1775 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уроч. Рязаново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Игодовское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используется. Балансодержатель неизвестен.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Церковь Воскресения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1775 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Игодово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Игодовское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используется. Балансодержатель неизвестен.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Церковь Похвалы Богородицы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Единичный объект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1-я пол. 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 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Угольское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Адищевское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епархия, восстанавливается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</a:tr>
              <a:tr h="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Храмовый комплекс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Ансамбль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1-я пол. Х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 в.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Ширяево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Адищевское с/п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Региональная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используется. Балансодержатель неизвестен.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Церковь Николая Чудотворца (каменная)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1828 г.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Церковь Николая Чудотворца (деревянная)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Составляющая ансамбля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1835 г.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752" marR="5775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3929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3624" y="528935"/>
            <a:ext cx="6912769" cy="30777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Глава 4. Социально-экономическое развитие Островского муниципального образования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853842"/>
            <a:ext cx="3172022" cy="369332"/>
          </a:xfrm>
          <a:prstGeom prst="rect">
            <a:avLst/>
          </a:prstGeom>
          <a:gradFill flip="none" rotWithShape="1">
            <a:gsLst>
              <a:gs pos="0">
                <a:srgbClr val="ADFD8D">
                  <a:tint val="66000"/>
                  <a:satMod val="160000"/>
                </a:srgbClr>
              </a:gs>
              <a:gs pos="50000">
                <a:srgbClr val="ADFD8D">
                  <a:tint val="44500"/>
                  <a:satMod val="160000"/>
                </a:srgbClr>
              </a:gs>
              <a:gs pos="100000">
                <a:srgbClr val="ADFD8D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r>
              <a:rPr lang="ru-RU" dirty="0"/>
              <a:t>4.1. Уровень жизни населения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31963" y="1615559"/>
            <a:ext cx="6463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22077021"/>
              </p:ext>
            </p:extLst>
          </p:nvPr>
        </p:nvGraphicFramePr>
        <p:xfrm>
          <a:off x="273624" y="1308590"/>
          <a:ext cx="5112567" cy="5282067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160240"/>
                <a:gridCol w="720080"/>
                <a:gridCol w="792088"/>
                <a:gridCol w="754327"/>
                <a:gridCol w="685832"/>
              </a:tblGrid>
              <a:tr h="2482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Показатели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7201" marR="6720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Arial"/>
                        </a:rPr>
                        <a:t>2012год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Arial"/>
                        </a:rPr>
                        <a:t>2013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Arial"/>
                        </a:rPr>
                        <a:t>2014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Arial"/>
                        </a:rPr>
                        <a:t>2015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</a:tr>
              <a:tr h="6130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Численность работников по полному кругу предприятий, чел.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7201" marR="672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3421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 CYR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 CYR"/>
                          <a:ea typeface="Times New Roman"/>
                        </a:rPr>
                        <a:t>3113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 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 CYR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 CYR"/>
                          <a:ea typeface="Times New Roman"/>
                        </a:rPr>
                        <a:t>2925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 CYR"/>
                          <a:ea typeface="Times New Roman"/>
                        </a:rPr>
                        <a:t>2739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1999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% к предыдущему году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7201" marR="672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97,8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91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94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93,6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3715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Численность работающих на крупных и средних предприятиях, чел.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7201" marR="672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2144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2024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1878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1752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1857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% к предыдущему году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7201" marR="672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103,3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94,4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92,8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93,3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3977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Фонд оплаты труда - всего, 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млн. рублей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7201" marR="672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 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503,3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 CYR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 CYR"/>
                          <a:ea typeface="Times New Roman"/>
                        </a:rPr>
                        <a:t>526,7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 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 CYR"/>
                          <a:ea typeface="Times New Roman"/>
                        </a:rPr>
                        <a:t>531,4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 CYR"/>
                          <a:ea typeface="Times New Roman"/>
                        </a:rPr>
                        <a:t>550,5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1857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% к предыдущему году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7201" marR="672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110,7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113,7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100,8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103,6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3715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Среднемесячная заработная</a:t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плата - всего, рублей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7201" marR="672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12261,6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13474,8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15139,5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16747,9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2089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% к предыдущему году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7201" marR="672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113,2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109,9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112,4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110,6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3139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Среднемесячная заработная плата на крупных и средних предприятиях, рублей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7201" marR="672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13674,6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16632,7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18594,2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19954,6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2082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% к предыдущему году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7201" marR="672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114,7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121,6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111,8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107,3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2006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Численность пенсионеров, чел.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7201" marR="672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4056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3977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3966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3992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1857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% к предыдущему году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7201" marR="672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99,5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98,1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99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100,7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1868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Начислено пенсий, тыс. рублей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7201" marR="672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383362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343102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36881,3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41179,7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1903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% к предыдущему году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7201" marR="672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109,3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89,5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107,5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111,7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1857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Средняя пенсия, рублей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7201" marR="672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7876,4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8627,16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9299,4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10315,6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1958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% к предыдущему году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7201" marR="672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109,9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109,5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107,8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110,9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1882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Среднедушевой доход, рублей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7201" marR="672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Arial"/>
                        </a:rPr>
                        <a:t>7288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Arial"/>
                        </a:rPr>
                        <a:t>7998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Arial"/>
                        </a:rPr>
                        <a:t>8640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Arial"/>
                        </a:rPr>
                        <a:t>8920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1857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% к предыдущему году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7201" marR="672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103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107,7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108,0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103,2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52736" y="1038508"/>
            <a:ext cx="2218877" cy="261610"/>
          </a:xfrm>
          <a:prstGeom prst="rect">
            <a:avLst/>
          </a:prstGeom>
          <a:gradFill flip="none" rotWithShape="1">
            <a:gsLst>
              <a:gs pos="0">
                <a:srgbClr val="ADFD8D">
                  <a:tint val="66000"/>
                  <a:satMod val="160000"/>
                </a:srgbClr>
              </a:gs>
              <a:gs pos="50000">
                <a:srgbClr val="ADFD8D">
                  <a:tint val="44500"/>
                  <a:satMod val="160000"/>
                </a:srgbClr>
              </a:gs>
              <a:gs pos="100000">
                <a:srgbClr val="ADFD8D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r>
              <a:rPr lang="ru-RU" sz="1100" dirty="0"/>
              <a:t>ДЕНЕЖНЫЕ ДОХОДЫ НАСЕЛЕНИЯ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472100" y="1310944"/>
            <a:ext cx="3384376" cy="286232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dirty="0"/>
              <a:t>Общая площадь жилищного фонда </a:t>
            </a:r>
            <a:r>
              <a:rPr lang="ru-RU" sz="1200" dirty="0" smtClean="0"/>
              <a:t>262,6 </a:t>
            </a:r>
            <a:r>
              <a:rPr lang="ru-RU" sz="1200" dirty="0"/>
              <a:t>тыс. м2, из них оборудованная:</a:t>
            </a:r>
          </a:p>
          <a:p>
            <a:endParaRPr lang="ru-RU" sz="1200" dirty="0"/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200" dirty="0"/>
          </a:p>
          <a:p>
            <a:r>
              <a:rPr lang="ru-RU" sz="1200" dirty="0"/>
              <a:t>Централизованным теплоснабжением оборудовано 7,8% жилищного фонда, водоснабжением 37%, водоотведением  16,6% общей площади жилья. Аварийный жилой фонд составляет 0,654 тыс. м2 (0,2% от общей жилой площади).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11217" y="4286237"/>
            <a:ext cx="3106141" cy="2326302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12367246"/>
              </p:ext>
            </p:extLst>
          </p:nvPr>
        </p:nvGraphicFramePr>
        <p:xfrm>
          <a:off x="5588853" y="1800225"/>
          <a:ext cx="3150870" cy="1005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40610"/>
                <a:gridCol w="810260"/>
              </a:tblGrid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водопроводом                         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44450" marR="4445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96,4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44450" marR="4445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1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канализацией                         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44450" marR="4445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43,4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44450" marR="4445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центральным отоплением               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44450" marR="4445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20,35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44450" marR="4445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газом (сжиженным)                    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44450" marR="4445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260,3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44450" marR="4445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горячим водоснабжением               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44450" marR="4445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4,9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44450" marR="4445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ваннами (душем)                      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44450" marR="4445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42,3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44450" marR="4445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6822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74653445"/>
              </p:ext>
            </p:extLst>
          </p:nvPr>
        </p:nvGraphicFramePr>
        <p:xfrm>
          <a:off x="179512" y="476667"/>
          <a:ext cx="8784976" cy="628330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304256"/>
                <a:gridCol w="3456384"/>
                <a:gridCol w="1728192"/>
                <a:gridCol w="1296144"/>
              </a:tblGrid>
              <a:tr h="161566">
                <a:tc>
                  <a:txBody>
                    <a:bodyPr/>
                    <a:lstStyle/>
                    <a:p>
                      <a:pPr algn="ctr"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9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678" marR="19678" marT="19678" marB="19678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9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Адрес,телефон</a:t>
                      </a:r>
                      <a:r>
                        <a:rPr lang="ru-RU" sz="9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9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678" marR="19678" marT="19678" marB="19678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Специализация </a:t>
                      </a:r>
                      <a:endParaRPr lang="ru-RU" sz="9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678" marR="19678" marT="19678" marB="19678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Принадлежность </a:t>
                      </a:r>
                      <a:endParaRPr lang="ru-RU" sz="9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678" marR="19678" marT="19678" marB="19678"/>
                </a:tc>
              </a:tr>
              <a:tr h="373909"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1.Частное учреждение Санаторий «</a:t>
                      </a:r>
                      <a:r>
                        <a:rPr lang="ru-RU" sz="10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Щелыково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СТД РФ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Костромская обл., Островский р-н, 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дер. Щелыково, (49438) 23-133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mail</a:t>
                      </a: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schelykovo</a:t>
                      </a: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@.</a:t>
                      </a: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ru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столовая на 250 мест для отдыхающих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Санаторий «Щелыково»СТД РФ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</a:tr>
              <a:tr h="331425"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Кафе-ресторан «Дикарка»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Костромская обл., Островский район, 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дер.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Козловка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тел. (49438) 28-359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 120 мест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частное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</a:tr>
              <a:tr h="316647"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 Кафе-бар «Берендей»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Костромская обл., пос. Островское, 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ул. Кинешемская, д. 22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 40 мест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частное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</a:tr>
              <a:tr h="360040"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 Кафе-бар «33 удовольствия»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Костромская обл., Островский р-н, 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дер. Клеванцово, тел. (49438) 20-134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 44 места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частное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</a:tr>
              <a:tr h="331425"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6. Кафе-бар «Бригантина»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Костромская обл., пос. Островское, 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ул. Свердлова, д.29, тел. (49438) 27-946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 50 мест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частное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</a:tr>
              <a:tr h="161566"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7.ГУП «Костромская областная аптечная база»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Костромская обл., пос. Островское, 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ул. Советская, д. 82, тел. (49438) 27-123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розничная торговля медикаментами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муниципальное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</a:tr>
              <a:tr h="331425"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8. </a:t>
                      </a: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Аптечный пункт «Фармлига»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п. Островское, ул. Свердлова, д. 1</a:t>
                      </a: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тел. (49438) 27-682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розничная торговля медикаментами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частное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</a:tr>
              <a:tr h="319618"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9. ООО «Октава»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Костромская обл., пос. Островское, 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ул. Свердлова, д.29, тел. (49438) 27-946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розничная торговля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частное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</a:tr>
              <a:tr h="331425"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10. ООО «Северянка»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Костромская обл., пос. Островское, 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ул. Свердлова, д.23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(49438) 27-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розничная торговля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частное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</a:tr>
              <a:tr h="331425"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12. МУП «Тепловик»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Костромская обл., пос. Островское, 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ул. Советская, д. 97, тел. (49438) 27-063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жилищно-коммунальные услуги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муниципальное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</a:tr>
              <a:tr h="331425"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13. МУП «Ресурс»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Костромская обл., пос. Островское, 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ул. Советская, д. 82, тел. (49438) 28-450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жилищно-коммунальные услуги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муниципальное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</a:tr>
              <a:tr h="331425"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14. ООО «Островскоеавтотранс»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Костромская обл., Островский р-н, 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дер. Парфеньево, тел. (49438) 28-407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грузовые и пассажирские перевозки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частное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</a:tr>
              <a:tr h="331425"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15. ИП Сверчков Н.Н.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Костромская обл., пос. Островское, 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ул. Советская, д. 73, тел. (49438) 28-305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ритуальные услуги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частное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</a:tr>
              <a:tr h="331425"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en-US" sz="1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r>
                        <a:rPr lang="ru-RU" sz="1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ОГБУЗ Островская РБ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Костромская обл., пос. Островское,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ул. больничная, тел. (49438) 27-557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медицинские услуги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областное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</a:tr>
              <a:tr h="331425"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r>
                        <a:rPr lang="ru-RU" sz="1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Костромское ОСБ № 8640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Костромская обл., пос. Островское, 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ул. Советская, 22, тел. (49438) 27-563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выдача наличных денежных средств, банкомат круглосуточно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</a:tr>
              <a:tr h="331425"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r>
                        <a:rPr lang="ru-RU" sz="1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Страховой отдел в п. Островское филиала ООО «Росгосстрах» в Костромской области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Костромская обл., пос. Островское, 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ул. Советская, д. 69, (49438) 27-564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страхование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47625" marR="47625" marT="47625" marB="47625" anchor="ctr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28997"/>
            <a:ext cx="9143999" cy="276999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81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ПЕРЕЧЕНЬ ПРЕДПРИЯТИЙ ОБЩЕСТВЕННОГО ПИТАНИЯ, ТОРГОВЛИ, УСЛУГ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479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57903694"/>
              </p:ext>
            </p:extLst>
          </p:nvPr>
        </p:nvGraphicFramePr>
        <p:xfrm>
          <a:off x="179512" y="620688"/>
          <a:ext cx="8640959" cy="5416103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368152"/>
                <a:gridCol w="1656184"/>
                <a:gridCol w="1008112"/>
                <a:gridCol w="4608511"/>
              </a:tblGrid>
              <a:tr h="48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туризма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486" marR="204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Объекты туризма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486" marR="204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Адрес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486" marR="204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Краткое описание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486" marR="20486" marT="0" marB="0"/>
                </a:tc>
              </a:tr>
              <a:tr h="472056">
                <a:tc rowSpan="2"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Экскурсионный туризм 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0486" marR="204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Муниципальное учреждение «Историко-культурный центр 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им. Б.М.Кустодиева»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486" marR="204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область,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Островское,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Советская, д. 45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486" marR="204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Памятник истории регионального значения. Общий фонд – 852 ед. хранения представлен – предметы быта, этнографии, фотографии, документы, живопись и графика.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Уникальность: хранятся документы, фотографии и предметы, связанные с пребыванием художника Б.М.Кустодиева на Островской земле. Имеется автолитография художника.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486" marR="20486" marT="0" marB="0"/>
                </a:tc>
              </a:tr>
              <a:tr h="9315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Государственный мемориальный и природный музей-заповедник А.Н.Островского «Щелыково»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486" marR="204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обл., Островский район,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Щелыково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(49438) 23-253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486" marR="204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Мемориальный дом-музей А.Н. Островского;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Голубой дом (культурно-образовательный центр) – редкий памятник усадебной культуры.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 Соболева (музей крестьянского быта кон. 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XIX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–нач. 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XX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– этнографический музей-выставка предметов быта крестьян конца 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XIX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–начала 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XX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вв.. Никольская церковь в Бережках – двухэтажное (верхняя часть летняя, нижняя – зимняя). Замечательно внутреннее убранство. У южной стены храма находится семейное захоронение Островских.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Литературно-театральный музей – экспозиция по творческому наследию драматурга.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486" marR="20486" marT="0" marB="0"/>
                </a:tc>
              </a:tr>
              <a:tr h="658683"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Экологический туризм 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0486" marR="20486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Половчиновское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озеро,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Рыболовское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озеро,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Русиловское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озеро,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Скомороховское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озеро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0486" marR="20486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Островский район,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Игодово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486" marR="20486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Находятся на расстоянии 26 км от районного центра. Уникальные памятники природы. Озёра и прилегающие к ним болота являются прекрасными местами для охоты, рыбалки, сбора ягод, грибов и отдыха.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0486" marR="20486" marT="0" marB="0"/>
                </a:tc>
              </a:tr>
              <a:tr h="864230"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Лечебно-оздоровительный</a:t>
                      </a:r>
                      <a:b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туризм 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0486" marR="20486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Санаторий «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Щелыково»СТД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РФ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0486" marR="20486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Островский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р-н,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Щелыково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49438)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23-133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mail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lang="en-US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schelykovo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@.</a:t>
                      </a:r>
                      <a:r>
                        <a:rPr lang="en-US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ru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0486" marR="204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 мест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486" marR="20486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140157"/>
            <a:ext cx="9144000" cy="276999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7781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ХАРАКТЕРИСТИКА ОБЪЕКТОВ ТУРИСТИЧЕСКОЙ ИНДУСТРИИ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386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86117000"/>
              </p:ext>
            </p:extLst>
          </p:nvPr>
        </p:nvGraphicFramePr>
        <p:xfrm>
          <a:off x="179512" y="404664"/>
          <a:ext cx="8784977" cy="578492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368152"/>
                <a:gridCol w="1690659"/>
                <a:gridCol w="2863083"/>
                <a:gridCol w="2863083"/>
              </a:tblGrid>
              <a:tr h="404417">
                <a:tc rowSpan="8"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Спортивный и приключенческий туризм, охота и рыбалка 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Водный маршрут «пос. Островское – дер. Рыжевка»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рекам Мера, Сендега в окрестностях Щелыкова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</a:tr>
              <a:tr h="7477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База отдыха Электрограф ЛТД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обл.,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Островский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Красная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Поляна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(49438) 266-99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Охота, рыбалка.</a:t>
                      </a:r>
                    </a:p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мест, без удобств</a:t>
                      </a:r>
                      <a:b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</a:tr>
              <a:tr h="7200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База отдыха «Динамо»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обл.,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Островский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Игодово,в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районе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Половчиновского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озера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Охота, рыбалка.</a:t>
                      </a:r>
                    </a:p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мест, без удобств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</a:tr>
              <a:tr h="7200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Охотохозяйство «Медведь»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обл.,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Островский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дер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Шумково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(49438) 27-991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Охота, рыбалка.</a:t>
                      </a:r>
                    </a:p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квартира в 2-х квартирном доме, без удобств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</a:tr>
              <a:tr h="7200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 охотника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обл.,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Островский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дер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Калентьево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(49438) 27-469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Охота, рыбалка.</a:t>
                      </a:r>
                    </a:p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мест, без удобств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</a:tr>
              <a:tr h="7200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Дом охотника и рыбака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обл.,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Островский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дер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Ананьино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(49438) 26-583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Охота, рыбалка.</a:t>
                      </a:r>
                    </a:p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мест, без удобств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</a:tr>
              <a:tr h="404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Водный маршрут «пос. Островское – дер. Рыжевка»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рекам Мера, Сендега в окрестностях Щелыкова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</a:tr>
              <a:tr h="13480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Половчиновское озеро, </a:t>
                      </a:r>
                    </a:p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Рыболовское озеро,</a:t>
                      </a:r>
                    </a:p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Русиловское озеро,</a:t>
                      </a:r>
                    </a:p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Скомороховское озеро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Островский район,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Игодово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Находятся на расстоянии 26 км от районного центра. Уникальные памятники природы. Озёра и прилегающие к ним болота являются прекрасными местами для охоты, рыбалки, сбора ягод, грибов и отдыха.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305" marR="2330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6889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53249859"/>
              </p:ext>
            </p:extLst>
          </p:nvPr>
        </p:nvGraphicFramePr>
        <p:xfrm>
          <a:off x="251519" y="332654"/>
          <a:ext cx="8640960" cy="6340249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533610"/>
                <a:gridCol w="1475058"/>
                <a:gridCol w="2816146"/>
                <a:gridCol w="2816146"/>
              </a:tblGrid>
              <a:tr h="1260658">
                <a:tc rowSpan="2"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Паломнический туризм 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Церковь Николы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обл.,</a:t>
                      </a:r>
                    </a:p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Островский район, </a:t>
                      </a:r>
                    </a:p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Никола – Бережки</a:t>
                      </a:r>
                      <a:b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тел. (49438) 23-253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</a:tr>
              <a:tr h="10783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Церковь Воскресения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обл.,</a:t>
                      </a:r>
                    </a:p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Островский район, </a:t>
                      </a:r>
                    </a:p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Воскресенское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</a:tr>
              <a:tr h="1160413">
                <a:tc rowSpan="2"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Детский туризм 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Слет «Дед Мороз и Снегурочка»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 Районный центр культуры и досуга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пос. Островское,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Советская,105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Мероприятия  с участием Дедов Морозов и Снегурочек со всего района. Театрализованные представления, игры, конкурсы. 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</a:tr>
              <a:tr h="10480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Детские Рождественские чтения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Школы Островского района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Чтения проводятся ежегодно при совместном участии школ района – по краеведению, возрождению народных традиций, православию. Чтения проводятся совместно с. Воскресной школой при Храме в честь Святителя Николая, с. Николо-Бережки.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</a:tr>
              <a:tr h="1160413">
                <a:tc rowSpan="2">
                  <a:txBody>
                    <a:bodyPr/>
                    <a:lstStyle/>
                    <a:p>
                      <a:pPr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 Спортивный туризм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Турнир по рукопашному бою им. Д. Пузатых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 Районный центр культуры и досуга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пос. Островское,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Советская,105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Массовое спортивное мероприятие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</a:tr>
              <a:tr h="6288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лыжной эстафеты посвящённой памяти Н.Ф. Бахмурова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Парк в пос. Островское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Массовое спортивное мероприятие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181" marR="4818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2004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22069846"/>
              </p:ext>
            </p:extLst>
          </p:nvPr>
        </p:nvGraphicFramePr>
        <p:xfrm>
          <a:off x="179513" y="620685"/>
          <a:ext cx="8784974" cy="5827509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236460"/>
                <a:gridCol w="1289990"/>
                <a:gridCol w="551024"/>
                <a:gridCol w="420105"/>
                <a:gridCol w="390852"/>
                <a:gridCol w="360040"/>
                <a:gridCol w="360040"/>
                <a:gridCol w="288032"/>
                <a:gridCol w="360040"/>
                <a:gridCol w="504056"/>
                <a:gridCol w="432048"/>
                <a:gridCol w="1412849"/>
                <a:gridCol w="1179438"/>
              </a:tblGrid>
              <a:tr h="227150"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гостиницы, базы </a:t>
                      </a: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Адрес, телефон </a:t>
                      </a: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  <a:b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т.ч. обычных</a:t>
                      </a:r>
                      <a:b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номеров 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полулюксов 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Дополнит.</a:t>
                      </a:r>
                      <a:b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услуги </a:t>
                      </a: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Статус,</a:t>
                      </a:r>
                      <a:b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принадлежн. </a:t>
                      </a: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</a:tr>
              <a:tr h="4257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1-мест 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2-мест 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3-мест 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1-к 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2-к 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3-к 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стр. 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рек. 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2301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Гостиница «Заря» 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обл.,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Островское,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Советская, д.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(49438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27-609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b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b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b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b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1972</a:t>
                      </a:r>
                      <a:b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b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 удобств</a:t>
                      </a:r>
                      <a:b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частное </a:t>
                      </a:r>
                      <a:b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 anchor="ctr"/>
                </a:tc>
              </a:tr>
              <a:tr h="180020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Частное учреждение Санаторий «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Щелыково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 общероссийской общественной организации «СТД РФ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всероссийско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теа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Островский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р-н,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дер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Щелыково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49438)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23-133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mail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lang="en-US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schelykovo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@.</a:t>
                      </a:r>
                      <a:r>
                        <a:rPr lang="en-US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ru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1978-1983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 с удобствами, один люкс в 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VIP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-домике на 4 места, питание, лечение, волейбольная площадка, открытый теннисный корт, сауна, зрительный зал, библиотека с читальным залом, санки, лыжи, шашки, шахматы, экскурсии-прогулки  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Частная собственность Союза театральных деятелей Российской Федерации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 anchor="ctr"/>
                </a:tc>
              </a:tr>
              <a:tr h="936104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 Гостиница </a:t>
                      </a:r>
                    </a:p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ИП Кирилюк Т.Н.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обл.,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Островское,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Свердлова, д.29, тел. (49438) 27-946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2009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номера с душем, холодильником, телевизором, кондиционером, кафе-бар, бильярд, тренажёрный зал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частное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 anchor="ctr"/>
                </a:tc>
              </a:tr>
              <a:tr h="997599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База отдыха Электрограф ЛТД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обл.,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Островский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Красная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Поляна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(49438) 266-99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 удобств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частное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 anchor="ctr"/>
                </a:tc>
              </a:tr>
              <a:tr h="797459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База отдыха «Динамо»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обл.,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Островский район,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Игодово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 удобств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Частное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Общество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Динамо»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Кострома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4023" marR="24023" marT="24023" marB="24023" anchor="ctr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33326"/>
            <a:ext cx="9144000" cy="461665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333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ОБЪЕКТЫ РАЗМЕЩЕНИЯ И ПРОЖИВАНИЯ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Примечание: Санаторий «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Щелыково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 на период летнего отдыха детей увеличивает количество мест до 220.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036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13789271"/>
              </p:ext>
            </p:extLst>
          </p:nvPr>
        </p:nvGraphicFramePr>
        <p:xfrm>
          <a:off x="323528" y="789857"/>
          <a:ext cx="8568951" cy="5663477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3456384"/>
                <a:gridCol w="3707822"/>
                <a:gridCol w="1404745"/>
              </a:tblGrid>
              <a:tr h="19153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организации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Местонахождение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Телефон, факс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 anchor="ctr"/>
                </a:tc>
              </a:tr>
              <a:tr h="19453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Департамент по недропользованию по ЦФО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Кострома, ул. Комсомольская, д. 4, оф. 8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(4942) 37-11-24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 anchor="ctr"/>
                </a:tc>
              </a:tr>
              <a:tr h="351386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Островские РЭС филиала ОАО «МРСК Центра» - «Костромаэнерго»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157900 Костромская обл.,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Островское, ул.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Заовражная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д.31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(49438) 27-165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 anchor="ctr"/>
                </a:tc>
              </a:tr>
              <a:tr h="287176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МУП «Тепловик»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157900 Костромская обл.,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Островское, ул. Советская, д. 97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(49438) 27-063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 anchor="ctr"/>
                </a:tc>
              </a:tr>
              <a:tr h="41506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МУП «Ресурс»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157900 Костромская обл.,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Островское, ул. Советская, д. 82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(49438) 28-450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 anchor="ctr"/>
                </a:tc>
              </a:tr>
              <a:tr h="40591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ОАО «ЦентрТелеком» Костромской филиал, линейно-технический участок № 3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157900 Костромская обл.,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Островское, ул. Советская, д. 95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(49438) 28-566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 anchor="ctr"/>
                </a:tc>
              </a:tr>
              <a:tr h="43401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Филиал ФГУЗ «Центр гигиены и эпидемиологии в Костромской области в Островском районе»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157900 Костромская обл.,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Островское, ул. Ленина, д.16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(49438) 27-139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 anchor="ctr"/>
                </a:tc>
              </a:tr>
              <a:tr h="56356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Территориальный отдел Управления Федеральной службы по надзору  в сфере защиты прав потребителей и благополучия человека по Костромской области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157900 Костромская обл.,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Островское, ул. Ленина, д.16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(49438) 27-733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 anchor="ctr"/>
                </a:tc>
              </a:tr>
              <a:tr h="52707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Территориальный отдел Управления Федеральной службы государственной регистрации, кадастра и картографии по Костромской области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157900 Костромская обл.,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Островское, ул. Советская, д.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8 (49438) 28-253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 anchor="ctr"/>
                </a:tc>
              </a:tr>
              <a:tr h="41506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Филиал ФГУ «Земельная кадастровая палата» по Костромской области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157900 Костромская обл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Островское,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Советская, д. 45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(49438) 28-293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 anchor="ctr"/>
                </a:tc>
              </a:tr>
              <a:tr h="40591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ОГУ «Государственная экспертиза Костромской области»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Кострома, ул. Привокзальная,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16А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(4942) 42-31-00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 anchor="ctr"/>
                </a:tc>
              </a:tr>
              <a:tr h="351386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Инспекция Государственного административно-технического надзора Костромской области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Кострома, ул. Советская, д. 122</a:t>
                      </a:r>
                      <a:endParaRPr lang="ru-RU" sz="1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(4942) 32-71-14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 anchor="ctr"/>
                </a:tc>
              </a:tr>
              <a:tr h="43401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Филиал ГП  «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Костромаоблтехинвентаризация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157900 Костромская обл.,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Островское, ул. Советская, д. 99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(49438) 28-537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 anchor="ctr"/>
                </a:tc>
              </a:tr>
              <a:tr h="25278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Межрайонная ИФНС России № 7 по Костромской области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156961, г.Кострома, пл.Конституции, 2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(494) 398-700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 anchor="ctr"/>
                </a:tc>
              </a:tr>
              <a:tr h="43401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Территориальный пункт Управления Федеральной миграционной службы по Костромской области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157900 Костромская обл.,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Островское, ул. Советская, д. 37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(49438) 27-489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878" marR="35878" marT="0" marB="0" anchor="ctr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08337" y="339786"/>
            <a:ext cx="295232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КОНТАКТНАЯ  ИНФОРМАЦИЯ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779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3232" y="1145554"/>
            <a:ext cx="4791256" cy="26220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074" y="3488021"/>
            <a:ext cx="4129894" cy="32533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09" y="74315"/>
            <a:ext cx="1680012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4.2. Экономика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09" y="560779"/>
            <a:ext cx="3844835" cy="338554"/>
          </a:xfrm>
          <a:prstGeom prst="rect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</a:rPr>
              <a:t>Состояние промышленного производства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560778"/>
            <a:ext cx="3644000" cy="584775"/>
          </a:xfrm>
          <a:prstGeom prst="rect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</a:rPr>
              <a:t>Состояние сельскохозяйственного </a:t>
            </a:r>
            <a:endParaRPr lang="ru-RU" sz="1600" dirty="0" smtClean="0">
              <a:solidFill>
                <a:schemeClr val="tx1"/>
              </a:solidFill>
            </a:endParaRPr>
          </a:p>
          <a:p>
            <a:r>
              <a:rPr lang="ru-RU" sz="1600" dirty="0" smtClean="0">
                <a:solidFill>
                  <a:schemeClr val="tx1"/>
                </a:solidFill>
              </a:rPr>
              <a:t>производства</a:t>
            </a:r>
            <a:endParaRPr lang="ru-RU" sz="1600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1503708"/>
              </p:ext>
            </p:extLst>
          </p:nvPr>
        </p:nvGraphicFramePr>
        <p:xfrm>
          <a:off x="251519" y="980728"/>
          <a:ext cx="4104457" cy="334335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872209"/>
                <a:gridCol w="611691"/>
                <a:gridCol w="525645"/>
                <a:gridCol w="525645"/>
                <a:gridCol w="569267"/>
              </a:tblGrid>
              <a:tr h="180020">
                <a:tc>
                  <a:txBody>
                    <a:bodyPr/>
                    <a:lstStyle/>
                    <a:p>
                      <a:pPr indent="0" algn="ctr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2015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252028">
                <a:tc gridSpan="5">
                  <a:txBody>
                    <a:bodyPr/>
                    <a:lstStyle/>
                    <a:p>
                      <a:pPr indent="0" algn="just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Отгружено товаров собственного производства, выполнено работ собственными силами, млн. </a:t>
                      </a:r>
                      <a:r>
                        <a:rPr lang="ru-RU" sz="1000" dirty="0" smtClean="0">
                          <a:effectLst/>
                        </a:rPr>
                        <a:t>рублей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indent="0" algn="ctr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  <a:tc hMerge="1">
                  <a:txBody>
                    <a:bodyPr/>
                    <a:lstStyle/>
                    <a:p>
                      <a:pPr indent="0" algn="ctr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  <a:tc hMerge="1">
                  <a:txBody>
                    <a:bodyPr/>
                    <a:lstStyle/>
                    <a:p>
                      <a:pPr indent="0" algn="ctr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</a:tr>
              <a:tr h="180020">
                <a:tc>
                  <a:txBody>
                    <a:bodyPr/>
                    <a:lstStyle/>
                    <a:p>
                      <a:pPr indent="0" algn="just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Лесоводство  и  лесозаготовки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37,7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21,4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60,1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52,7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>
                  <a:txBody>
                    <a:bodyPr/>
                    <a:lstStyle/>
                    <a:p>
                      <a:pPr indent="0" algn="just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Промышленное производство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340,0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327,7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311,2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216,9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90010">
                <a:tc>
                  <a:txBody>
                    <a:bodyPr/>
                    <a:lstStyle/>
                    <a:p>
                      <a:pPr indent="0" algn="just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в том числе: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>
                  <a:txBody>
                    <a:bodyPr/>
                    <a:lstStyle/>
                    <a:p>
                      <a:pPr indent="0" algn="just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-обрабатывающие пр-ва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313,7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301,0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282,6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186,2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>
                  <a:txBody>
                    <a:bodyPr/>
                    <a:lstStyle/>
                    <a:p>
                      <a:pPr indent="0" algn="l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-производство и распределение электроэнергии, газа и воды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26,4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26,7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28,6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30,7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155280">
                <a:tc gridSpan="5">
                  <a:txBody>
                    <a:bodyPr/>
                    <a:lstStyle/>
                    <a:p>
                      <a:pPr indent="0" algn="ctr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Производство важнейших видов продукции: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020">
                <a:tc>
                  <a:txBody>
                    <a:bodyPr/>
                    <a:lstStyle/>
                    <a:p>
                      <a:pPr indent="0" algn="l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Вывозка древесины, тыс. м</a:t>
                      </a:r>
                      <a:r>
                        <a:rPr lang="ru-RU" sz="1000" baseline="30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152,6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183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178,04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142,09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>
                  <a:txBody>
                    <a:bodyPr/>
                    <a:lstStyle/>
                    <a:p>
                      <a:pPr indent="0" algn="l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Деловая древесина, тыс. м</a:t>
                      </a:r>
                      <a:r>
                        <a:rPr lang="ru-RU" sz="1000" baseline="30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95,5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92,86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77,49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55,03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>
                  <a:txBody>
                    <a:bodyPr/>
                    <a:lstStyle/>
                    <a:p>
                      <a:pPr indent="0" algn="l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Пиломатериалы, тыс. м</a:t>
                      </a:r>
                      <a:r>
                        <a:rPr lang="ru-RU" sz="1000" baseline="30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14,6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17,17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18,14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18,55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>
                  <a:txBody>
                    <a:bodyPr/>
                    <a:lstStyle/>
                    <a:p>
                      <a:pPr indent="0" algn="l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Бумага, тонн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>
                  <a:txBody>
                    <a:bodyPr/>
                    <a:lstStyle/>
                    <a:p>
                      <a:pPr indent="0" algn="l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Картон, тонн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>
                  <a:txBody>
                    <a:bodyPr/>
                    <a:lstStyle/>
                    <a:p>
                      <a:pPr indent="0" algn="l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Бумага туалетная, </a:t>
                      </a:r>
                    </a:p>
                    <a:p>
                      <a:pPr indent="0" algn="l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тыс. шт. рулонов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98722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98723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 gridSpan="2">
                  <a:txBody>
                    <a:bodyPr/>
                    <a:lstStyle/>
                    <a:p>
                      <a:pPr indent="0" algn="l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Цельномолочная продукция, </a:t>
                      </a:r>
                      <a:r>
                        <a:rPr lang="ru-RU" sz="1000" dirty="0" smtClean="0">
                          <a:effectLst/>
                        </a:rPr>
                        <a:t>тонн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  <a:tc hMerge="1"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>
                  <a:txBody>
                    <a:bodyPr/>
                    <a:lstStyle/>
                    <a:p>
                      <a:pPr indent="0" algn="l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Масло, тонн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5,3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22,1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7,9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>
                  <a:txBody>
                    <a:bodyPr/>
                    <a:lstStyle/>
                    <a:p>
                      <a:pPr indent="0" algn="l">
                        <a:lnSpc>
                          <a:spcPts val="8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Сыр, тонн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36305" marR="36305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74,5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47,7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27184351"/>
              </p:ext>
            </p:extLst>
          </p:nvPr>
        </p:nvGraphicFramePr>
        <p:xfrm>
          <a:off x="4355975" y="3809377"/>
          <a:ext cx="4536505" cy="278929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116443"/>
                <a:gridCol w="521010"/>
                <a:gridCol w="429876"/>
                <a:gridCol w="442482"/>
                <a:gridCol w="513347"/>
                <a:gridCol w="513347"/>
              </a:tblGrid>
              <a:tr h="324487">
                <a:tc>
                  <a:txBody>
                    <a:bodyPr/>
                    <a:lstStyle/>
                    <a:p>
                      <a:pPr indent="0" algn="just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Ед.изм.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2012год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2013 год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2014 год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2015 год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535573">
                <a:tc>
                  <a:txBody>
                    <a:bodyPr/>
                    <a:lstStyle/>
                    <a:p>
                      <a:pPr indent="0" algn="just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Производство основных видов продукции сельского хозяйства в </a:t>
                      </a:r>
                      <a:r>
                        <a:rPr lang="ru-RU" sz="1000" dirty="0" smtClean="0">
                          <a:effectLst/>
                        </a:rPr>
                        <a:t>сельхоз организациях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млн. руб.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75,8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89,5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85,5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89,1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217944">
                <a:tc gridSpan="6">
                  <a:txBody>
                    <a:bodyPr/>
                    <a:lstStyle/>
                    <a:p>
                      <a:pPr indent="0" algn="l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Производство основных видов сельхозпродукции в </a:t>
                      </a:r>
                      <a:r>
                        <a:rPr lang="ru-RU" sz="1000" dirty="0" smtClean="0">
                          <a:effectLst/>
                        </a:rPr>
                        <a:t>сельхоз организациях</a:t>
                      </a:r>
                      <a:endParaRPr lang="ru-RU" sz="1000" b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668" marR="53668" marT="0" marB="0"/>
                </a:tc>
                <a:tc hMerge="1">
                  <a:txBody>
                    <a:bodyPr/>
                    <a:lstStyle/>
                    <a:p>
                      <a:pPr indent="0"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0"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0"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0"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0"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44">
                <a:tc>
                  <a:txBody>
                    <a:bodyPr/>
                    <a:lstStyle/>
                    <a:p>
                      <a:pPr indent="0" algn="just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зерно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тонн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1931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1818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2462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2650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217944">
                <a:tc>
                  <a:txBody>
                    <a:bodyPr/>
                    <a:lstStyle/>
                    <a:p>
                      <a:pPr indent="0" algn="just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молоко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тонн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1567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1597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1699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1892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324487">
                <a:tc>
                  <a:txBody>
                    <a:bodyPr/>
                    <a:lstStyle/>
                    <a:p>
                      <a:pPr indent="0" algn="just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яйцо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млн. шт.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17,6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19,9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397060">
                <a:tc>
                  <a:txBody>
                    <a:bodyPr/>
                    <a:lstStyle/>
                    <a:p>
                      <a:pPr indent="0" algn="l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Посевная площадь в </a:t>
                      </a:r>
                      <a:r>
                        <a:rPr lang="ru-RU" sz="1000" dirty="0" smtClean="0">
                          <a:effectLst/>
                        </a:rPr>
                        <a:t>сельхоз организациях </a:t>
                      </a:r>
                      <a:r>
                        <a:rPr lang="ru-RU" sz="1000" dirty="0">
                          <a:effectLst/>
                        </a:rPr>
                        <a:t>- всего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га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5310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5310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5311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5319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324487">
                <a:tc>
                  <a:txBody>
                    <a:bodyPr/>
                    <a:lstStyle/>
                    <a:p>
                      <a:pPr indent="0" algn="l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в том числе зерновые и зернобобовые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га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1804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1763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1820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2025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217944">
                <a:tc>
                  <a:txBody>
                    <a:bodyPr/>
                    <a:lstStyle/>
                    <a:p>
                      <a:pPr indent="0" algn="l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Поголовье коров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гол.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505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512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636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5538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025" t="29379" r="4749"/>
          <a:stretch/>
        </p:blipFill>
        <p:spPr bwMode="auto">
          <a:xfrm>
            <a:off x="6575056" y="336504"/>
            <a:ext cx="2389432" cy="1616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4333" y="620688"/>
            <a:ext cx="4321391" cy="577626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</a:pPr>
            <a:r>
              <a:rPr lang="ru-RU" sz="1200" dirty="0"/>
              <a:t> </a:t>
            </a:r>
            <a:r>
              <a:rPr lang="ru-RU" sz="1400" dirty="0"/>
              <a:t>Отраслевая структура  агропромышленного комплекса ориентирована на молочно-мясное животноводство и птицеводство. Отрасль растениеводства направлена на производство кормов для животноводства. В отрасли АПК  в 2015г. работало  9 сельскохозяйственных предприятий, птицефабрика, 9 индивидуальных предпринимателей (крестьянско-фермерских хозяйств). Вся посевная площадь района составила 5319 га. Животноводческая отрасль сохранена  во всех сельскохозяйственных предприятиях. Поголовье крупного рогатого скота составило 1440 голов. В районе произведено 1892 тонны молока, произведено 176,1 тонны мяса, 19,9 млн. штук яйца. В 2015 году доля прибыльных сельскохозяйственных организаций составила 66,7%. Из 9 сельскохозяйственных организаций 6 получили прибыль в размере 19,7 </a:t>
            </a:r>
            <a:r>
              <a:rPr lang="ru-RU" sz="1400" dirty="0" err="1"/>
              <a:t>млн.руб</a:t>
            </a:r>
            <a:r>
              <a:rPr lang="ru-RU" sz="1400" dirty="0"/>
              <a:t>.  Среднегодовая численность работающих на селе на 01.01.2016года составила  183 чел., среднемесячная заработная плата - 14393 руб. Совокупный объем инвестиций в сельское хозяйство  района в отчетном году составил более 6 млн. рублей.</a:t>
            </a:r>
            <a:endParaRPr lang="ru-RU" sz="1400" dirty="0">
              <a:ea typeface="Calibri"/>
              <a:cs typeface="Calibri"/>
            </a:endParaRPr>
          </a:p>
        </p:txBody>
      </p:sp>
      <p:pic>
        <p:nvPicPr>
          <p:cNvPr id="3074" name="Picture 2" descr="C:\Documents and Settings\Ольга\Мои документы\Мои рисунки\NPCD6MCA3SMR0JCACXCHK7CAIDTDN3CA6LKMY2CA8ORCDRCARDLCEACA599L7YCA502XV9CABO9WOZCA0MUEH1CARSUTJOCAEZXVUZCA7PT6BFCAWGFWFSCA1GNYB6CA6MQ9KNCAA687RRCA1JIWUNCAM0HNF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5724" y="373003"/>
            <a:ext cx="2049331" cy="1543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Ольга\Мои документы\презентации\к прогнозу фото 2014\к прогнозу 2014 04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39" b="19508"/>
          <a:stretch/>
        </p:blipFill>
        <p:spPr bwMode="auto">
          <a:xfrm>
            <a:off x="4572911" y="1916831"/>
            <a:ext cx="4391576" cy="24095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55" b="13973"/>
          <a:stretch/>
        </p:blipFill>
        <p:spPr bwMode="auto">
          <a:xfrm>
            <a:off x="4557182" y="4055513"/>
            <a:ext cx="4407306" cy="2541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6721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Ольга\Мои документы\Мои рисунки\здания\здания 00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99" t="20582" r="28905" b="34102"/>
          <a:stretch/>
        </p:blipFill>
        <p:spPr bwMode="auto">
          <a:xfrm>
            <a:off x="4355976" y="3645024"/>
            <a:ext cx="4671880" cy="30190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5590" y="364014"/>
            <a:ext cx="547260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Торговля.  Общественное питание.  Платные услуги.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49" t="17239" r="5738" b="22259"/>
          <a:stretch/>
        </p:blipFill>
        <p:spPr bwMode="auto">
          <a:xfrm>
            <a:off x="5148063" y="895124"/>
            <a:ext cx="3977232" cy="24463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C:\Documents and Settings\Ольга\Мои документы\Мои рисунки\здания\здания 00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673" t="29780" r="10096" b="35920"/>
          <a:stretch/>
        </p:blipFill>
        <p:spPr bwMode="auto">
          <a:xfrm>
            <a:off x="294948" y="2566329"/>
            <a:ext cx="4997132" cy="1622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94948" y="862200"/>
            <a:ext cx="4802562" cy="16312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dirty="0"/>
              <a:t>В сеть предприятий торговли  района входит 81  торговая точка общей площадью 4,3 тысяч квадратных метров.   Оборот розничной торговли во всех каналах реализации по району составил 875,1 млн руб., что на 7,1 % выше уровня соответствующего периода прошлого года.</a:t>
            </a:r>
          </a:p>
          <a:p>
            <a:r>
              <a:rPr lang="ru-RU" sz="1000" dirty="0"/>
              <a:t>    Установленный норматив минимальной обеспеченности населения площадью торговых объектов по району составляет   290,1 </a:t>
            </a:r>
            <a:r>
              <a:rPr lang="ru-RU" sz="1000" dirty="0" err="1"/>
              <a:t>кв.м</a:t>
            </a:r>
            <a:r>
              <a:rPr lang="ru-RU" sz="1000" dirty="0"/>
              <a:t>. на 1 тысячу человек, фактическая обеспеченность за 2015 год  составила 371,9 </a:t>
            </a:r>
            <a:r>
              <a:rPr lang="ru-RU" sz="1000" dirty="0" err="1"/>
              <a:t>кв.м</a:t>
            </a:r>
            <a:r>
              <a:rPr lang="ru-RU" sz="1000" dirty="0"/>
              <a:t>./1000 человек.</a:t>
            </a:r>
          </a:p>
          <a:p>
            <a:r>
              <a:rPr lang="ru-RU" sz="1000" dirty="0"/>
              <a:t>       На территории района действует 16 объектов общественного питания. К услугам жителей и гостей района: кафе-бар «Бригантина», кафе-ресторан «Дикарка»,   11 хозяйствующих субъектов оказывают бытовые услуги населению района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35629695"/>
              </p:ext>
            </p:extLst>
          </p:nvPr>
        </p:nvGraphicFramePr>
        <p:xfrm>
          <a:off x="294948" y="4238567"/>
          <a:ext cx="4565084" cy="2422281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684764"/>
                <a:gridCol w="576064"/>
                <a:gridCol w="648072"/>
                <a:gridCol w="576064"/>
                <a:gridCol w="504056"/>
                <a:gridCol w="576064"/>
              </a:tblGrid>
              <a:tr h="390782">
                <a:tc>
                  <a:txBody>
                    <a:bodyPr/>
                    <a:lstStyle/>
                    <a:p>
                      <a:pPr indent="0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58779" marR="58779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Ед.</a:t>
                      </a:r>
                      <a:endParaRPr lang="ru-RU" sz="1000" dirty="0">
                        <a:effectLst/>
                      </a:endParaRPr>
                    </a:p>
                    <a:p>
                      <a:pPr indent="0"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Изм.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8779" marR="58779" marT="0" marB="0" anchor="ctr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2012 год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2013 год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  <a:r>
                        <a:rPr lang="en-US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2015</a:t>
                      </a:r>
                      <a:r>
                        <a:rPr lang="en-US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271301">
                <a:tc>
                  <a:txBody>
                    <a:bodyPr/>
                    <a:lstStyle/>
                    <a:p>
                      <a:pPr indent="0" algn="just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Оборот розничной торговли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8779" marR="58779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млн. руб.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8779" marR="58779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691,6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745,6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798,9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875,1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287488">
                <a:tc>
                  <a:txBody>
                    <a:bodyPr/>
                    <a:lstStyle/>
                    <a:p>
                      <a:pPr indent="0" algn="just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-количество предприятий розничной торговли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8779" marR="58779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</a:p>
                    <a:p>
                      <a:pPr indent="0"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единиц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8779" marR="58779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147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132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138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112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231667">
                <a:tc>
                  <a:txBody>
                    <a:bodyPr/>
                    <a:lstStyle/>
                    <a:p>
                      <a:pPr indent="0" algn="just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-торговая площадь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8779" marR="58779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кв.м.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8779" marR="58779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5064,9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4929,9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5193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4679,8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288032">
                <a:tc>
                  <a:txBody>
                    <a:bodyPr/>
                    <a:lstStyle/>
                    <a:p>
                      <a:pPr indent="0" algn="just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Оборот общественного питания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8779" marR="58779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млн. руб.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8779" marR="58779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6,1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8,6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9,5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9,8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188716">
                <a:tc>
                  <a:txBody>
                    <a:bodyPr/>
                    <a:lstStyle/>
                    <a:p>
                      <a:pPr indent="0" algn="just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-количество предприятий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8779" marR="58779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единиц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8779" marR="58779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188716">
                <a:tc>
                  <a:txBody>
                    <a:bodyPr/>
                    <a:lstStyle/>
                    <a:p>
                      <a:pPr indent="0" algn="just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-посадочных мест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8779" marR="58779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мест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8779" marR="58779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290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256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216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256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305628">
                <a:tc>
                  <a:txBody>
                    <a:bodyPr/>
                    <a:lstStyle/>
                    <a:p>
                      <a:pPr indent="0" algn="just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Объем платных услуг населению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8779" marR="58779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млн</a:t>
                      </a:r>
                      <a:r>
                        <a:rPr lang="ru-RU" sz="1000" dirty="0">
                          <a:effectLst/>
                        </a:rPr>
                        <a:t>. руб.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58779" marR="58779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92,8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112,5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113,8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124,3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8058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3237" y="1542233"/>
            <a:ext cx="2649242" cy="17779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3005" y="378118"/>
            <a:ext cx="1933030" cy="4108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</a:rPr>
              <a:t>Строительство.</a:t>
            </a:r>
            <a:endParaRPr lang="ru-RU" dirty="0">
              <a:ea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3005" y="937359"/>
            <a:ext cx="5701163" cy="2862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Жилищный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фонд в районе на 01.01.2015 года составляет по всем формам собственности 259 тыс. кв. м. На одного жителя района приходится 22,4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территории района  в отчетном году строились  только индивидуальные жилые дома В 2015 году населением за счет собственных и заемных средств введено в действие 40 объектов, общей площадью 2 071 м2. В рамках  программы переселения граждан из аварийного и ветхого жилья в 2016-2017гг. в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п.Островское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планируется построить 12 квартирный жилой дом.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Для строительства   выделено 12 земельных участков, или 4,1 га в расчете на 10 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тыс.человек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Все участки выделены для индивидуального строительства.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В 2015 году проводилась работа по формированию и предоставлению земельных участков многодетным семьям и молодым семьям. Предоставлены 8 участков  общей площадью 3137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кв.м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В администрациях сельских поселений на учете в качестве нуждающихся в жилых помещениях в течение 2014г стояло  162 семьи, из которых 21 или 13% улучшили свои жилищные условия.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36258" y="3933056"/>
            <a:ext cx="3535803" cy="261610"/>
          </a:xfrm>
          <a:prstGeom prst="rect">
            <a:avLst/>
          </a:prstGeom>
          <a:ln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66875" algn="l"/>
              </a:tabLst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ОБЪЁМ ВВОДА ЖИЛЬЯ ПО РАЙОНУ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92177634"/>
              </p:ext>
            </p:extLst>
          </p:nvPr>
        </p:nvGraphicFramePr>
        <p:xfrm>
          <a:off x="437596" y="4221088"/>
          <a:ext cx="5625706" cy="86868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{08FB837D-C827-4EFA-A057-4D05807E0F7C}</a:tableStyleId>
              </a:tblPr>
              <a:tblGrid>
                <a:gridCol w="1014553"/>
                <a:gridCol w="506697"/>
                <a:gridCol w="576064"/>
                <a:gridCol w="576064"/>
                <a:gridCol w="576064"/>
                <a:gridCol w="648072"/>
                <a:gridCol w="504056"/>
                <a:gridCol w="576064"/>
                <a:gridCol w="648072"/>
              </a:tblGrid>
              <a:tr h="24155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1100" dirty="0">
                          <a:effectLst/>
                        </a:rPr>
                        <a:t>Кол-во семей нуждающихся в жилье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1100" dirty="0">
                          <a:effectLst/>
                        </a:rPr>
                        <a:t>Ввод жилья по годам, </a:t>
                      </a:r>
                      <a:r>
                        <a:rPr lang="ru-RU" sz="1100" dirty="0" err="1">
                          <a:effectLst/>
                        </a:rPr>
                        <a:t>тыс</a:t>
                      </a:r>
                      <a:r>
                        <a:rPr lang="ru-RU" sz="1100" dirty="0">
                          <a:effectLst/>
                        </a:rPr>
                        <a:t> м</a:t>
                      </a:r>
                      <a:r>
                        <a:rPr lang="ru-RU" sz="1100" baseline="300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9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2008г.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2009г.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2010г.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2011г.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2012г.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2013г.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2014г.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2015г.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415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1100">
                          <a:effectLst/>
                        </a:rPr>
                        <a:t>173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1100" b="1">
                          <a:effectLst/>
                          <a:latin typeface="Times New Roman"/>
                          <a:ea typeface="Calibri"/>
                        </a:rPr>
                        <a:t>1,26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1100" b="1">
                          <a:effectLst/>
                          <a:latin typeface="Times New Roman"/>
                          <a:ea typeface="Calibri"/>
                        </a:rPr>
                        <a:t>1,57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1100" b="1">
                          <a:effectLst/>
                          <a:latin typeface="Times New Roman"/>
                          <a:ea typeface="Calibri"/>
                        </a:rPr>
                        <a:t>2,0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1100" b="1">
                          <a:effectLst/>
                          <a:latin typeface="Times New Roman"/>
                          <a:ea typeface="Calibri"/>
                        </a:rPr>
                        <a:t>0,9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1100" b="1">
                          <a:effectLst/>
                          <a:latin typeface="Times New Roman"/>
                          <a:ea typeface="Calibri"/>
                        </a:rPr>
                        <a:t>0,6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1100" b="1">
                          <a:effectLst/>
                          <a:latin typeface="Times New Roman"/>
                          <a:ea typeface="Calibri"/>
                        </a:rPr>
                        <a:t>1,5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1100" b="1">
                          <a:effectLst/>
                          <a:latin typeface="Times New Roman"/>
                          <a:ea typeface="Calibri"/>
                        </a:rPr>
                        <a:t>3,98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1100" b="1" dirty="0">
                          <a:effectLst/>
                          <a:latin typeface="Times New Roman"/>
                          <a:ea typeface="Calibri"/>
                        </a:rPr>
                        <a:t>2,07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243236" y="3318667"/>
            <a:ext cx="2649243" cy="21236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52000"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Calibri"/>
              </a:rPr>
              <a:t>В соответствии с документами территориального планирования перспективное развитие жилищного строительства в Островском муниципальном районе будет осуществляться за счет: федерального, областного, местного бюджетов, внебюджетных источников (средства организаций застройщиков, собственные средства граждан).</a:t>
            </a:r>
            <a:endParaRPr lang="ru-RU" sz="1200" dirty="0">
              <a:ea typeface="Calibri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44302908"/>
              </p:ext>
            </p:extLst>
          </p:nvPr>
        </p:nvGraphicFramePr>
        <p:xfrm>
          <a:off x="3064637" y="5660739"/>
          <a:ext cx="5827842" cy="927417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096343"/>
                <a:gridCol w="513047"/>
                <a:gridCol w="554287"/>
                <a:gridCol w="554939"/>
                <a:gridCol w="554287"/>
                <a:gridCol w="554939"/>
              </a:tblGrid>
              <a:tr h="228600">
                <a:tc>
                  <a:txBody>
                    <a:bodyPr/>
                    <a:lstStyle/>
                    <a:p>
                      <a:pPr marL="315595"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000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 г.</a:t>
                      </a:r>
                      <a:endParaRPr lang="ru-RU" sz="100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 г.</a:t>
                      </a:r>
                      <a:endParaRPr lang="ru-RU" sz="100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 г.</a:t>
                      </a:r>
                      <a:endParaRPr lang="ru-RU" sz="100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 г.</a:t>
                      </a:r>
                      <a:endParaRPr lang="ru-RU" sz="100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г.</a:t>
                      </a:r>
                      <a:endParaRPr lang="ru-RU" sz="100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195897">
                <a:tc>
                  <a:txBody>
                    <a:bodyPr/>
                    <a:lstStyle/>
                    <a:p>
                      <a:pPr marL="4572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Площадь жилищного фонда, тыс. кв. м,    </a:t>
                      </a: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1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                     </a:t>
                      </a:r>
                      <a:endParaRPr lang="ru-RU" sz="1000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266,8</a:t>
                      </a:r>
                      <a:endParaRPr lang="ru-RU" sz="1000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268</a:t>
                      </a:r>
                      <a:endParaRPr lang="ru-RU" sz="1000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269,2</a:t>
                      </a:r>
                      <a:endParaRPr lang="ru-RU" sz="1000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269,95</a:t>
                      </a:r>
                      <a:endParaRPr lang="ru-RU" sz="1000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271,4</a:t>
                      </a:r>
                      <a:endParaRPr lang="ru-RU" sz="1000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152400">
                <a:tc>
                  <a:txBody>
                    <a:bodyPr/>
                    <a:lstStyle/>
                    <a:p>
                      <a:pPr marL="22606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многоквартирные дома        </a:t>
                      </a:r>
                      <a:endParaRPr lang="ru-RU" sz="1000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185,8</a:t>
                      </a:r>
                      <a:endParaRPr lang="ru-RU" sz="100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185,8</a:t>
                      </a:r>
                      <a:endParaRPr lang="ru-RU" sz="100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185,8</a:t>
                      </a:r>
                      <a:endParaRPr lang="ru-RU" sz="100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185,8</a:t>
                      </a:r>
                      <a:endParaRPr lang="ru-RU" sz="100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185,8</a:t>
                      </a:r>
                      <a:endParaRPr lang="ru-RU" sz="1000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152400">
                <a:tc>
                  <a:txBody>
                    <a:bodyPr/>
                    <a:lstStyle/>
                    <a:p>
                      <a:pPr marL="22606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дома частной застройки      </a:t>
                      </a:r>
                      <a:endParaRPr lang="ru-RU" sz="100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lang="ru-RU" sz="100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82,2</a:t>
                      </a:r>
                      <a:endParaRPr lang="ru-RU" sz="100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83,4</a:t>
                      </a:r>
                      <a:endParaRPr lang="ru-RU" sz="100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84,15</a:t>
                      </a:r>
                      <a:endParaRPr lang="ru-RU" sz="100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85,6</a:t>
                      </a:r>
                      <a:endParaRPr lang="ru-RU" sz="1000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152400">
                <a:tc>
                  <a:txBody>
                    <a:bodyPr/>
                    <a:lstStyle/>
                    <a:p>
                      <a:pPr marL="22606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прироста                  </a:t>
                      </a:r>
                      <a:endParaRPr lang="ru-RU" sz="100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100,8</a:t>
                      </a:r>
                      <a:endParaRPr lang="ru-RU" sz="100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100,5</a:t>
                      </a:r>
                      <a:endParaRPr lang="ru-RU" sz="100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100,5</a:t>
                      </a:r>
                      <a:endParaRPr lang="ru-RU" sz="100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100,3</a:t>
                      </a:r>
                      <a:endParaRPr lang="ru-RU" sz="100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100,6</a:t>
                      </a:r>
                      <a:endParaRPr lang="ru-RU" sz="1000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564"/>
          <a:stretch/>
        </p:blipFill>
        <p:spPr bwMode="auto">
          <a:xfrm>
            <a:off x="6243237" y="378119"/>
            <a:ext cx="2041587" cy="11640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" t="5693" b="12645"/>
          <a:stretch/>
        </p:blipFill>
        <p:spPr bwMode="auto">
          <a:xfrm>
            <a:off x="354548" y="5085184"/>
            <a:ext cx="2633275" cy="15899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2662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910" y="271231"/>
            <a:ext cx="1276761" cy="39036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chemeClr val="tx1"/>
                </a:solidFill>
                <a:latin typeface="Arial"/>
                <a:ea typeface="Calibri"/>
              </a:rPr>
              <a:t>Туризм.</a:t>
            </a:r>
            <a:endParaRPr lang="ru-RU" dirty="0">
              <a:solidFill>
                <a:schemeClr val="tx1"/>
              </a:solidFill>
              <a:ea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44010" y="4509119"/>
            <a:ext cx="3923928" cy="21185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154940" algn="just">
              <a:spcBef>
                <a:spcPts val="1400"/>
              </a:spcBef>
              <a:spcAft>
                <a:spcPts val="0"/>
              </a:spcAft>
            </a:pP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Краткая информация о туроператорах (</a:t>
            </a:r>
            <a:r>
              <a:rPr lang="ru-RU" sz="1200" b="1" dirty="0" err="1">
                <a:latin typeface="Times New Roman"/>
                <a:ea typeface="Times New Roman"/>
                <a:cs typeface="Times New Roman"/>
              </a:rPr>
              <a:t>турагентах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), работающих в регионе: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1200" dirty="0">
              <a:latin typeface="Times New Roman"/>
              <a:ea typeface="Times New Roman"/>
              <a:cs typeface="Calibri"/>
            </a:endParaRPr>
          </a:p>
          <a:p>
            <a:pPr algn="just">
              <a:spcBef>
                <a:spcPts val="1400"/>
              </a:spcBef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  <a:cs typeface="Times New Roman"/>
              </a:rPr>
              <a:t>ООО «Костромское бюро Международного Молодежного туризма "</a:t>
            </a:r>
            <a:r>
              <a:rPr lang="ru-RU" sz="1200" dirty="0" err="1">
                <a:latin typeface="Times New Roman"/>
                <a:ea typeface="Times New Roman"/>
                <a:cs typeface="Times New Roman"/>
              </a:rPr>
              <a:t>Спутник"»,ООО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 «Солнечный ветер», ООО "</a:t>
            </a:r>
            <a:r>
              <a:rPr lang="ru-RU" sz="1200" dirty="0" err="1">
                <a:latin typeface="Times New Roman"/>
                <a:ea typeface="Times New Roman"/>
                <a:cs typeface="Times New Roman"/>
              </a:rPr>
              <a:t>Турсервис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", ООО "Гуси-Лебеди", ООО «</a:t>
            </a:r>
            <a:r>
              <a:rPr lang="ru-RU" sz="1200" dirty="0" err="1">
                <a:latin typeface="Times New Roman"/>
                <a:ea typeface="Times New Roman"/>
                <a:cs typeface="Times New Roman"/>
              </a:rPr>
              <a:t>КОЛУМБиЯ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», ООО «</a:t>
            </a:r>
            <a:r>
              <a:rPr lang="ru-RU" sz="1200" dirty="0" err="1">
                <a:latin typeface="Times New Roman"/>
                <a:ea typeface="Times New Roman"/>
                <a:cs typeface="Times New Roman"/>
              </a:rPr>
              <a:t>ЛюксТур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», ООО "Мир перемен", ООО "Мир путешествий", ООО «</a:t>
            </a:r>
            <a:r>
              <a:rPr lang="ru-RU" sz="1200" dirty="0" err="1">
                <a:latin typeface="Times New Roman"/>
                <a:ea typeface="Times New Roman"/>
                <a:cs typeface="Times New Roman"/>
              </a:rPr>
              <a:t>Туркомпания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 "Водолей"», ООО « Информационно-туристический центр "Кострома", ООО «Планета Тур», а также турфирмы г. Иваново, г. Ярославль, г. Москва.</a:t>
            </a:r>
            <a:endParaRPr lang="ru-RU" sz="1200" dirty="0">
              <a:effectLst/>
              <a:latin typeface="Times New Roman"/>
              <a:ea typeface="Times New Roman"/>
              <a:cs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4104" y="887554"/>
            <a:ext cx="4043880" cy="228780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154940">
              <a:spcBef>
                <a:spcPts val="1400"/>
              </a:spcBef>
              <a:spcAft>
                <a:spcPts val="0"/>
              </a:spcAft>
            </a:pPr>
            <a:r>
              <a:rPr lang="ru-RU" sz="1200" b="1" dirty="0">
                <a:latin typeface="Arial" pitchFamily="34" charset="0"/>
                <a:ea typeface="Times New Roman"/>
                <a:cs typeface="Arial" pitchFamily="34" charset="0"/>
              </a:rPr>
              <a:t>В настоящее время наиболее востребованными туристскими объектами в Островском муниципальном районе являются:</a:t>
            </a:r>
            <a:endParaRPr lang="ru-RU" sz="12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marL="342900" marR="154940" lvl="0" indent="-342900">
              <a:spcBef>
                <a:spcPts val="1400"/>
              </a:spcBef>
              <a:spcAft>
                <a:spcPts val="0"/>
              </a:spcAft>
              <a:buFont typeface="Wingdings"/>
              <a:buChar char=""/>
              <a:tabLst>
                <a:tab pos="691515" algn="l"/>
              </a:tabLst>
            </a:pPr>
            <a:r>
              <a:rPr lang="ru-RU" sz="1200" dirty="0">
                <a:latin typeface="Arial" pitchFamily="34" charset="0"/>
                <a:ea typeface="Times New Roman"/>
                <a:cs typeface="Arial" pitchFamily="34" charset="0"/>
              </a:rPr>
              <a:t>Государственный мемориальный природный музей-заповедник  </a:t>
            </a:r>
            <a:r>
              <a:rPr lang="ru-RU" sz="1200" dirty="0" err="1">
                <a:latin typeface="Arial" pitchFamily="34" charset="0"/>
                <a:ea typeface="Times New Roman"/>
                <a:cs typeface="Arial" pitchFamily="34" charset="0"/>
              </a:rPr>
              <a:t>А.Н.Островского</a:t>
            </a:r>
            <a:r>
              <a:rPr lang="ru-RU" sz="1200" dirty="0">
                <a:latin typeface="Arial" pitchFamily="34" charset="0"/>
                <a:ea typeface="Times New Roman"/>
                <a:cs typeface="Arial" pitchFamily="34" charset="0"/>
              </a:rPr>
              <a:t>;</a:t>
            </a:r>
          </a:p>
          <a:p>
            <a:pPr marL="342900" marR="154940" lvl="0" indent="-342900">
              <a:spcBef>
                <a:spcPts val="1400"/>
              </a:spcBef>
              <a:spcAft>
                <a:spcPts val="0"/>
              </a:spcAft>
              <a:buFont typeface="Wingdings"/>
              <a:buChar char=""/>
              <a:tabLst>
                <a:tab pos="691515" algn="l"/>
              </a:tabLst>
            </a:pPr>
            <a:r>
              <a:rPr lang="ru-RU" sz="1200" dirty="0">
                <a:latin typeface="Arial" pitchFamily="34" charset="0"/>
                <a:ea typeface="Times New Roman"/>
                <a:cs typeface="Arial" pitchFamily="34" charset="0"/>
              </a:rPr>
              <a:t>Санаторий «</a:t>
            </a:r>
            <a:r>
              <a:rPr lang="ru-RU" sz="1200" dirty="0" err="1">
                <a:latin typeface="Arial" pitchFamily="34" charset="0"/>
                <a:ea typeface="Times New Roman"/>
                <a:cs typeface="Arial" pitchFamily="34" charset="0"/>
              </a:rPr>
              <a:t>Щелыково</a:t>
            </a:r>
            <a:r>
              <a:rPr lang="ru-RU" sz="1200" dirty="0">
                <a:latin typeface="Arial" pitchFamily="34" charset="0"/>
                <a:ea typeface="Times New Roman"/>
                <a:cs typeface="Arial" pitchFamily="34" charset="0"/>
              </a:rPr>
              <a:t>»;</a:t>
            </a:r>
          </a:p>
          <a:p>
            <a:pPr marL="342900" marR="154940" lvl="0" indent="-342900">
              <a:spcBef>
                <a:spcPts val="1400"/>
              </a:spcBef>
              <a:spcAft>
                <a:spcPts val="0"/>
              </a:spcAft>
              <a:buFont typeface="Wingdings"/>
              <a:buChar char=""/>
              <a:tabLst>
                <a:tab pos="691515" algn="l"/>
              </a:tabLst>
            </a:pPr>
            <a:r>
              <a:rPr lang="ru-RU" sz="1200" dirty="0" err="1">
                <a:latin typeface="Arial" pitchFamily="34" charset="0"/>
                <a:ea typeface="Times New Roman"/>
                <a:cs typeface="Arial" pitchFamily="34" charset="0"/>
              </a:rPr>
              <a:t>Охотохозяйство</a:t>
            </a:r>
            <a:r>
              <a:rPr lang="ru-RU" sz="1200" dirty="0">
                <a:latin typeface="Arial" pitchFamily="34" charset="0"/>
                <a:ea typeface="Times New Roman"/>
                <a:cs typeface="Arial" pitchFamily="34" charset="0"/>
              </a:rPr>
              <a:t> «Медведь», </a:t>
            </a:r>
            <a:r>
              <a:rPr lang="ru-RU" sz="1200" dirty="0" err="1">
                <a:latin typeface="Arial" pitchFamily="34" charset="0"/>
                <a:ea typeface="Times New Roman"/>
                <a:cs typeface="Arial" pitchFamily="34" charset="0"/>
              </a:rPr>
              <a:t>д.Шумково</a:t>
            </a:r>
            <a:r>
              <a:rPr lang="ru-RU" sz="1200" dirty="0">
                <a:latin typeface="Arial" pitchFamily="34" charset="0"/>
                <a:ea typeface="Times New Roman"/>
                <a:cs typeface="Arial" pitchFamily="34" charset="0"/>
              </a:rPr>
              <a:t>;</a:t>
            </a:r>
          </a:p>
          <a:p>
            <a:pPr marL="342900" marR="154940" lvl="0" indent="-342900">
              <a:spcBef>
                <a:spcPts val="1400"/>
              </a:spcBef>
              <a:spcAft>
                <a:spcPts val="0"/>
              </a:spcAft>
              <a:buFont typeface="Wingdings"/>
              <a:buChar char=""/>
              <a:tabLst>
                <a:tab pos="691515" algn="l"/>
              </a:tabLst>
            </a:pPr>
            <a:r>
              <a:rPr lang="ru-RU" sz="1200" dirty="0">
                <a:latin typeface="Arial" pitchFamily="34" charset="0"/>
                <a:ea typeface="Times New Roman"/>
                <a:cs typeface="Arial" pitchFamily="34" charset="0"/>
              </a:rPr>
              <a:t>База отдыха «Динамо», с. </a:t>
            </a:r>
            <a:r>
              <a:rPr lang="ru-RU" sz="1200" dirty="0" err="1">
                <a:latin typeface="Arial" pitchFamily="34" charset="0"/>
                <a:ea typeface="Times New Roman"/>
                <a:cs typeface="Arial" pitchFamily="34" charset="0"/>
              </a:rPr>
              <a:t>Игодово</a:t>
            </a:r>
            <a:r>
              <a:rPr lang="ru-RU" sz="1200" dirty="0">
                <a:latin typeface="Arial" pitchFamily="34" charset="0"/>
                <a:ea typeface="Times New Roman"/>
                <a:cs typeface="Arial" pitchFamily="34" charset="0"/>
              </a:rPr>
              <a:t>.</a:t>
            </a:r>
            <a:endParaRPr lang="ru-RU" sz="1200" dirty="0">
              <a:effectLst/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4104" y="3284984"/>
            <a:ext cx="4043880" cy="17543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Calibri"/>
              </a:rPr>
              <a:t>В настоящее время туристическая деятельность в районе представлена следующими основными направлениями:</a:t>
            </a:r>
            <a:endParaRPr lang="ru-RU" sz="1200" dirty="0"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"/>
              <a:tabLst>
                <a:tab pos="702945" algn="l"/>
              </a:tabLst>
            </a:pPr>
            <a:r>
              <a:rPr lang="ru-RU" sz="1200" dirty="0">
                <a:latin typeface="Times New Roman"/>
                <a:ea typeface="Calibri"/>
              </a:rPr>
              <a:t>Экскурсионный туризм;</a:t>
            </a:r>
            <a:endParaRPr lang="ru-RU" sz="1200" dirty="0">
              <a:latin typeface="Symbol"/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"/>
              <a:tabLst>
                <a:tab pos="702945" algn="l"/>
              </a:tabLst>
            </a:pPr>
            <a:r>
              <a:rPr lang="ru-RU" sz="1200" dirty="0">
                <a:latin typeface="Times New Roman"/>
                <a:ea typeface="Calibri"/>
              </a:rPr>
              <a:t>Лечебно-оздоровительный туризм;</a:t>
            </a:r>
            <a:endParaRPr lang="ru-RU" sz="1200" dirty="0">
              <a:latin typeface="Symbol"/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"/>
              <a:tabLst>
                <a:tab pos="702945" algn="l"/>
              </a:tabLst>
            </a:pPr>
            <a:r>
              <a:rPr lang="ru-RU" sz="1200" dirty="0">
                <a:latin typeface="Times New Roman"/>
                <a:ea typeface="Calibri"/>
              </a:rPr>
              <a:t>Приключенческий туризм (охота и рыбная ловля);</a:t>
            </a:r>
            <a:endParaRPr lang="ru-RU" sz="1200" dirty="0">
              <a:latin typeface="Symbol"/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"/>
              <a:tabLst>
                <a:tab pos="702945" algn="l"/>
              </a:tabLst>
            </a:pPr>
            <a:r>
              <a:rPr lang="ru-RU" sz="1200" dirty="0">
                <a:latin typeface="Times New Roman"/>
                <a:ea typeface="Calibri"/>
              </a:rPr>
              <a:t>Детский туризм;</a:t>
            </a:r>
            <a:endParaRPr lang="ru-RU" sz="1200" dirty="0">
              <a:latin typeface="Symbol"/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"/>
              <a:tabLst>
                <a:tab pos="702945" algn="l"/>
              </a:tabLst>
            </a:pPr>
            <a:r>
              <a:rPr lang="ru-RU" sz="1200" dirty="0">
                <a:latin typeface="Times New Roman"/>
                <a:ea typeface="Calibri"/>
              </a:rPr>
              <a:t>Спортивный туризм;</a:t>
            </a:r>
            <a:endParaRPr lang="ru-RU" sz="1200" dirty="0">
              <a:latin typeface="Symbol"/>
              <a:ea typeface="Calibri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"/>
              <a:tabLst>
                <a:tab pos="702945" algn="l"/>
              </a:tabLst>
            </a:pPr>
            <a:r>
              <a:rPr lang="ru-RU" sz="1200" dirty="0">
                <a:latin typeface="Times New Roman"/>
                <a:ea typeface="Calibri"/>
              </a:rPr>
              <a:t>Паломнический туризм.</a:t>
            </a:r>
            <a:endParaRPr lang="ru-RU" sz="1200" dirty="0">
              <a:effectLst/>
              <a:latin typeface="Symbol"/>
              <a:ea typeface="Calibri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1763" y="266295"/>
            <a:ext cx="1811632" cy="13587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C:\Documents and Settings\Ольга\Мои документы\Мои рисунки\здания\c54568c9-3ebe-4fad-b6d7-3b3bce2420e7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2957" y="3059608"/>
            <a:ext cx="1969244" cy="14769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Documents and Settings\Ольга\Мои документы\Мои рисунки\здания\835bd7bd-10fc-436f-81cf-4d2185250a12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5997" y="1607631"/>
            <a:ext cx="1906204" cy="14296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Documents and Settings\Ольга\Мои документы\Мои рисунки\здания\9363a5fd-de84-4c21-9a45-1f9f7d8b86ce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1" y="452348"/>
            <a:ext cx="1904689" cy="14285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1" y="1994816"/>
            <a:ext cx="2495738" cy="18718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 descr="C:\Documents and Settings\Ольга\Мои документы\Мои рисунки\здания\BM4JUFCAN9T9YACAKVGHVLCA6LFUHSCA9RSW19CAQQSLWZCASL8WULCA1GGQG8CAVB3OVECAN4TDO6CA12FH0UCANNSJL1CASD6YMNCAHYMVEOCAZ4R86MCA2ECI5PCA3WXEA5CASTWKGTCA0B7WI5CA33U1WF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2" b="19321"/>
          <a:stretch/>
        </p:blipFill>
        <p:spPr bwMode="auto">
          <a:xfrm>
            <a:off x="384104" y="5093131"/>
            <a:ext cx="1619895" cy="1622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Documents and Settings\Ольга\Мои документы\Мои рисунки\здания\15526_20110319_170842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445" b="17102"/>
          <a:stretch/>
        </p:blipFill>
        <p:spPr bwMode="auto">
          <a:xfrm>
            <a:off x="2038311" y="5093131"/>
            <a:ext cx="2840201" cy="1622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6699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2932288507"/>
              </p:ext>
            </p:extLst>
          </p:nvPr>
        </p:nvGraphicFramePr>
        <p:xfrm>
          <a:off x="323528" y="1196752"/>
          <a:ext cx="4104456" cy="540060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671192"/>
                <a:gridCol w="433264"/>
              </a:tblGrid>
              <a:tr h="4522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Глава 1. Приветственное слово главы Островского муниципального района к потенциальным инвесторам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4522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Глава 2. Общие сведения о муниципальном образовании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19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2.1. Географическое положение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19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2.2. Административное разделение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</a:rPr>
                        <a:t>7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19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2.3. Схема территориального планирования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</a:rPr>
                        <a:t>7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19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2.4. Численность населения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</a:rPr>
                        <a:t>8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19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2.5. Памятники природы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</a:rPr>
                        <a:t>9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19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2.6. Памятники архитектуры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</a:rPr>
                        <a:t>10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19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2.7. Стратегия социально-экономического развития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</a:rPr>
                        <a:t>11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5355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Глава 3. Структура администрации Островского муниципального района 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12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4522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Глава 4. Социально-экономическое развитие Островского муниципального района 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</a:t>
                      </a:r>
                      <a:r>
                        <a:rPr lang="en-US" sz="1200" dirty="0" smtClean="0">
                          <a:effectLst/>
                        </a:rPr>
                        <a:t>4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19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4.1. Уровень жизни населения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</a:t>
                      </a:r>
                      <a:r>
                        <a:rPr lang="en-US" sz="1200" dirty="0" smtClean="0">
                          <a:effectLst/>
                        </a:rPr>
                        <a:t>4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19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4.2. Экономика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</a:t>
                      </a:r>
                      <a:r>
                        <a:rPr lang="en-US" sz="1200" dirty="0" smtClean="0">
                          <a:effectLst/>
                        </a:rPr>
                        <a:t>5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19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 промышленное производство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</a:t>
                      </a:r>
                      <a:r>
                        <a:rPr lang="en-US" sz="1200" dirty="0" smtClean="0">
                          <a:effectLst/>
                        </a:rPr>
                        <a:t>5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19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 сельское хозяйство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</a:t>
                      </a:r>
                      <a:r>
                        <a:rPr lang="en-US" sz="1200" dirty="0" smtClean="0">
                          <a:effectLst/>
                        </a:rPr>
                        <a:t>6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19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 торговля, услуги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</a:t>
                      </a:r>
                      <a:r>
                        <a:rPr lang="en-US" sz="1200" dirty="0" smtClean="0">
                          <a:effectLst/>
                        </a:rPr>
                        <a:t>7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19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 строительство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</a:t>
                      </a:r>
                      <a:r>
                        <a:rPr lang="en-US" sz="1200" dirty="0" smtClean="0">
                          <a:effectLst/>
                        </a:rPr>
                        <a:t>8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19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 туризм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</a:t>
                      </a:r>
                      <a:r>
                        <a:rPr lang="en-US" sz="1200" dirty="0" smtClean="0">
                          <a:effectLst/>
                        </a:rPr>
                        <a:t>9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19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4.3. Рынок труда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22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19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4.4. Инфраструктура 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</a:rPr>
                        <a:t>25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4176464" cy="76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027363" y="14970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71709937"/>
              </p:ext>
            </p:extLst>
          </p:nvPr>
        </p:nvGraphicFramePr>
        <p:xfrm>
          <a:off x="4561729" y="1206228"/>
          <a:ext cx="4330752" cy="539112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969938"/>
                <a:gridCol w="360814"/>
              </a:tblGrid>
              <a:tr h="4500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Глава 5. Тарифы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28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4500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Глава 6. Природно-ресурсный потенциал Островского муниципального района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29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227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6.1. Минерально-сырьевые ресурсы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29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227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6.2. Лесные ресурсы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30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227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6.3. Биологические ресурсы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31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6818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Глава 7. Нормативно-правовое обеспечение инвестиционной и предпринимательской деятельности на территории Островского муниципального района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33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227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Глава 8. Реализуемые инвестиционные проекты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33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227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Глава 9. Инвестиционные предложения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34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6818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Глава 10. Свод информации по свободным земельным участкам и незадействованным индустриальным площадкам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3</a:t>
                      </a:r>
                      <a:r>
                        <a:rPr lang="ru-RU" sz="1200" dirty="0" smtClean="0">
                          <a:effectLst/>
                          <a:latin typeface="+mn-lt"/>
                          <a:ea typeface="+mn-ea"/>
                        </a:rPr>
                        <a:t>8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227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Глава 11. В помощь инвестору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</a:t>
                      </a:r>
                      <a:r>
                        <a:rPr lang="en-US" sz="1200" dirty="0" smtClean="0">
                          <a:effectLst/>
                        </a:rPr>
                        <a:t>3</a:t>
                      </a:r>
                      <a:r>
                        <a:rPr lang="ru-RU" sz="1200" dirty="0" smtClean="0">
                          <a:effectLst/>
                        </a:rPr>
                        <a:t>2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4500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Перечень промышленных и сельскохозяйственных предприятий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</a:t>
                      </a:r>
                      <a:r>
                        <a:rPr lang="en-US" sz="1200" dirty="0" smtClean="0">
                          <a:effectLst/>
                        </a:rPr>
                        <a:t>3</a:t>
                      </a:r>
                      <a:r>
                        <a:rPr lang="ru-RU" sz="1200" dirty="0" smtClean="0">
                          <a:effectLst/>
                        </a:rPr>
                        <a:t>2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227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Перечень памятников архитектуры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</a:t>
                      </a:r>
                      <a:r>
                        <a:rPr lang="en-US" sz="1200" dirty="0" smtClean="0">
                          <a:effectLst/>
                        </a:rPr>
                        <a:t>3</a:t>
                      </a:r>
                      <a:r>
                        <a:rPr lang="ru-RU" sz="1200" dirty="0" smtClean="0">
                          <a:effectLst/>
                        </a:rPr>
                        <a:t>4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4500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Перечень предприятий общественного питания, торговли, услуг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140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227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Характеристика объектов туристической индустрии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</a:t>
                      </a:r>
                      <a:r>
                        <a:rPr lang="en-US" sz="1200" dirty="0" smtClean="0">
                          <a:effectLst/>
                        </a:rPr>
                        <a:t>4</a:t>
                      </a:r>
                      <a:r>
                        <a:rPr lang="ru-RU" sz="1200" dirty="0" smtClean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227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Объекты размещения и проживания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</a:t>
                      </a:r>
                      <a:r>
                        <a:rPr lang="en-US" sz="1200" dirty="0" smtClean="0">
                          <a:effectLst/>
                        </a:rPr>
                        <a:t>4</a:t>
                      </a:r>
                      <a:r>
                        <a:rPr lang="ru-RU" sz="1200" dirty="0" smtClean="0">
                          <a:effectLst/>
                        </a:rPr>
                        <a:t>4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  <a:tr h="2227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Контактная информация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</a:t>
                      </a:r>
                      <a:r>
                        <a:rPr lang="en-US" sz="1200" dirty="0" smtClean="0">
                          <a:effectLst/>
                        </a:rPr>
                        <a:t>45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542" marR="33542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7750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Ольга\Мои документы\Мои рисунки\здания\BM4JUFCAN9T9YACAKVGHVLCA6LFUHSCA9RSW19CAQQSLWZCASL8WULCA1GGQG8CAVB3OVECAN4TDO6CA12FH0UCANNSJL1CASD6YMNCAHYMVEOCAZ4R86MCA2ECI5PCA3WXEA5CASTWKGTCA0B7WI5CA33U1W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641" b="15419"/>
          <a:stretch/>
        </p:blipFill>
        <p:spPr bwMode="auto">
          <a:xfrm>
            <a:off x="6084168" y="2629853"/>
            <a:ext cx="2644269" cy="28237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336387"/>
            <a:ext cx="3168352" cy="40717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154940">
              <a:lnSpc>
                <a:spcPts val="1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Перечень внутренних туристских маршрутов.</a:t>
            </a:r>
            <a:endParaRPr lang="ru-RU" sz="1200" dirty="0">
              <a:latin typeface="Times New Roman"/>
              <a:ea typeface="Times New Roman"/>
              <a:cs typeface="Calibri"/>
            </a:endParaRPr>
          </a:p>
          <a:p>
            <a:pPr marL="342900" marR="154940" lvl="0" indent="-342900">
              <a:lnSpc>
                <a:spcPts val="1000"/>
              </a:lnSpc>
              <a:spcBef>
                <a:spcPts val="1000"/>
              </a:spcBef>
              <a:spcAft>
                <a:spcPts val="0"/>
              </a:spcAft>
              <a:buSzPct val="63000"/>
              <a:buFont typeface="Wingdings" pitchFamily="2" charset="2"/>
              <a:buChar char="v"/>
              <a:tabLst>
                <a:tab pos="691515" algn="l"/>
              </a:tabLst>
            </a:pP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Историко – культурный центр им. Б.М. </a:t>
            </a:r>
            <a:r>
              <a:rPr lang="ru-RU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Кустодиева;</a:t>
            </a:r>
          </a:p>
          <a:p>
            <a:pPr marL="342900" marR="154940" lvl="0" indent="-342900">
              <a:lnSpc>
                <a:spcPts val="1000"/>
              </a:lnSpc>
              <a:spcBef>
                <a:spcPts val="1000"/>
              </a:spcBef>
              <a:spcAft>
                <a:spcPts val="0"/>
              </a:spcAft>
              <a:buSzPct val="63000"/>
              <a:buFont typeface="Wingdings" pitchFamily="2" charset="2"/>
              <a:buChar char="v"/>
              <a:tabLst>
                <a:tab pos="691515" algn="l"/>
              </a:tabLst>
            </a:pPr>
            <a:r>
              <a:rPr lang="ru-RU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Районный 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центр культуры и досуга;</a:t>
            </a:r>
          </a:p>
          <a:p>
            <a:pPr marL="342900" marR="154940" lvl="0" indent="-342900">
              <a:lnSpc>
                <a:spcPts val="1000"/>
              </a:lnSpc>
              <a:spcBef>
                <a:spcPts val="1000"/>
              </a:spcBef>
              <a:spcAft>
                <a:spcPts val="0"/>
              </a:spcAft>
              <a:buSzPct val="63000"/>
              <a:buFont typeface="Wingdings" pitchFamily="2" charset="2"/>
              <a:buChar char="v"/>
              <a:tabLst>
                <a:tab pos="691515" algn="l"/>
              </a:tabLst>
            </a:pP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Памятный знак А.Ю. Пушкину в дер. </a:t>
            </a:r>
            <a:r>
              <a:rPr lang="ru-RU" sz="1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Козловка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;</a:t>
            </a:r>
          </a:p>
          <a:p>
            <a:pPr marL="342900" marR="154940" lvl="0" indent="-342900">
              <a:lnSpc>
                <a:spcPts val="1000"/>
              </a:lnSpc>
              <a:spcBef>
                <a:spcPts val="1000"/>
              </a:spcBef>
              <a:spcAft>
                <a:spcPts val="0"/>
              </a:spcAft>
              <a:buSzPct val="63000"/>
              <a:buFont typeface="Wingdings" pitchFamily="2" charset="2"/>
              <a:buChar char="v"/>
              <a:tabLst>
                <a:tab pos="691515" algn="l"/>
              </a:tabLst>
            </a:pP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Детская библиотека (в здании когда-то останавливался </a:t>
            </a:r>
            <a:r>
              <a:rPr lang="ru-RU" sz="1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Б.М.Кустодиев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);</a:t>
            </a:r>
          </a:p>
          <a:p>
            <a:pPr marL="342900" marR="154940" lvl="0" indent="-342900">
              <a:lnSpc>
                <a:spcPts val="1000"/>
              </a:lnSpc>
              <a:spcBef>
                <a:spcPts val="1000"/>
              </a:spcBef>
              <a:spcAft>
                <a:spcPts val="0"/>
              </a:spcAft>
              <a:buSzPct val="63000"/>
              <a:buFont typeface="Wingdings" pitchFamily="2" charset="2"/>
              <a:buChar char="v"/>
              <a:tabLst>
                <a:tab pos="691515" algn="l"/>
              </a:tabLst>
            </a:pP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Государственный мемориальный природный музей-заповедник  </a:t>
            </a:r>
            <a:r>
              <a:rPr lang="ru-RU" sz="1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А.Н.Островского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;</a:t>
            </a:r>
          </a:p>
          <a:p>
            <a:pPr marL="342900" marR="154940" lvl="0" indent="-342900">
              <a:lnSpc>
                <a:spcPts val="1000"/>
              </a:lnSpc>
              <a:spcBef>
                <a:spcPts val="1000"/>
              </a:spcBef>
              <a:spcAft>
                <a:spcPts val="0"/>
              </a:spcAft>
              <a:buSzPct val="63000"/>
              <a:buFont typeface="Wingdings" pitchFamily="2" charset="2"/>
              <a:buChar char="v"/>
              <a:tabLst>
                <a:tab pos="691515" algn="l"/>
              </a:tabLst>
            </a:pP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Санаторий «</a:t>
            </a:r>
            <a:r>
              <a:rPr lang="ru-RU" sz="1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Щелыково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»;</a:t>
            </a:r>
          </a:p>
          <a:p>
            <a:pPr marL="342900" marR="154940" lvl="0" indent="-342900">
              <a:lnSpc>
                <a:spcPts val="1000"/>
              </a:lnSpc>
              <a:spcBef>
                <a:spcPts val="1000"/>
              </a:spcBef>
              <a:spcAft>
                <a:spcPts val="0"/>
              </a:spcAft>
              <a:buSzPct val="63000"/>
              <a:buFont typeface="Wingdings" pitchFamily="2" charset="2"/>
              <a:buChar char="v"/>
              <a:tabLst>
                <a:tab pos="691515" algn="l"/>
              </a:tabLst>
            </a:pP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Церковь Николы, с. Никола-Бережки;</a:t>
            </a:r>
          </a:p>
          <a:p>
            <a:pPr marL="342900" marR="154940" lvl="0" indent="-342900">
              <a:lnSpc>
                <a:spcPts val="1000"/>
              </a:lnSpc>
              <a:spcBef>
                <a:spcPts val="1000"/>
              </a:spcBef>
              <a:spcAft>
                <a:spcPts val="0"/>
              </a:spcAft>
              <a:buSzPct val="63000"/>
              <a:buFont typeface="Wingdings" pitchFamily="2" charset="2"/>
              <a:buChar char="v"/>
              <a:tabLst>
                <a:tab pos="691515" algn="l"/>
              </a:tabLst>
            </a:pP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Церковь Воскресения, с. Воскресенское;</a:t>
            </a:r>
          </a:p>
          <a:p>
            <a:pPr marL="342900" marR="154940" lvl="0" indent="-342900">
              <a:lnSpc>
                <a:spcPts val="1000"/>
              </a:lnSpc>
              <a:spcBef>
                <a:spcPts val="1000"/>
              </a:spcBef>
              <a:spcAft>
                <a:spcPts val="0"/>
              </a:spcAft>
              <a:buSzPct val="63000"/>
              <a:buFont typeface="Wingdings" pitchFamily="2" charset="2"/>
              <a:buChar char="v"/>
              <a:tabLst>
                <a:tab pos="691515" algn="l"/>
              </a:tabLst>
            </a:pP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Церковь Иоанна Предтечи, с. </a:t>
            </a:r>
            <a:r>
              <a:rPr lang="ru-RU" sz="1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Иванковица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;</a:t>
            </a:r>
          </a:p>
          <a:p>
            <a:pPr marL="342900" marR="154940" lvl="0" indent="-342900">
              <a:lnSpc>
                <a:spcPts val="1000"/>
              </a:lnSpc>
              <a:spcBef>
                <a:spcPts val="1000"/>
              </a:spcBef>
              <a:spcAft>
                <a:spcPts val="0"/>
              </a:spcAft>
              <a:buSzPct val="63000"/>
              <a:buFont typeface="Wingdings" pitchFamily="2" charset="2"/>
              <a:buChar char="v"/>
              <a:tabLst>
                <a:tab pos="691515" algn="l"/>
              </a:tabLst>
            </a:pPr>
            <a:r>
              <a:rPr lang="ru-RU" sz="1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Охотохозяйство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 «Медведь»;</a:t>
            </a:r>
          </a:p>
          <a:p>
            <a:pPr marL="342900" marR="154940" lvl="0" indent="-342900">
              <a:lnSpc>
                <a:spcPts val="1000"/>
              </a:lnSpc>
              <a:spcBef>
                <a:spcPts val="1000"/>
              </a:spcBef>
              <a:spcAft>
                <a:spcPts val="0"/>
              </a:spcAft>
              <a:buSzPct val="63000"/>
              <a:buFont typeface="Wingdings" pitchFamily="2" charset="2"/>
              <a:buChar char="v"/>
              <a:tabLst>
                <a:tab pos="691515" algn="l"/>
              </a:tabLst>
            </a:pP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База отдыха «Динамо», с </a:t>
            </a:r>
            <a:r>
              <a:rPr lang="ru-RU" sz="1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Игодово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37632" y="336387"/>
            <a:ext cx="3192425" cy="246477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34315">
              <a:lnSpc>
                <a:spcPts val="1440"/>
              </a:lnSpc>
              <a:spcBef>
                <a:spcPts val="1400"/>
              </a:spcBef>
              <a:spcAft>
                <a:spcPts val="0"/>
              </a:spcAft>
            </a:pPr>
            <a:r>
              <a:rPr lang="ru-RU" sz="1000" b="1" dirty="0">
                <a:latin typeface="Times New Roman" pitchFamily="18" charset="0"/>
                <a:ea typeface="Times New Roman"/>
                <a:cs typeface="Times New Roman" pitchFamily="18" charset="0"/>
              </a:rPr>
              <a:t>Перечень и краткая информация об основных туристских ресурсах территории:</a:t>
            </a:r>
            <a:endParaRPr lang="ru-RU" sz="1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marR="154940" lvl="0">
              <a:lnSpc>
                <a:spcPts val="120"/>
              </a:lnSpc>
              <a:spcBef>
                <a:spcPts val="1400"/>
              </a:spcBef>
              <a:spcAft>
                <a:spcPts val="0"/>
              </a:spcAft>
              <a:buFont typeface="Wingdings"/>
              <a:buChar char=""/>
              <a:tabLst>
                <a:tab pos="691515" algn="l"/>
              </a:tabLst>
            </a:pPr>
            <a:r>
              <a:rPr lang="ru-RU" sz="1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Половчиновское</a:t>
            </a:r>
            <a:r>
              <a:rPr lang="ru-RU" sz="1000" dirty="0">
                <a:latin typeface="Times New Roman" pitchFamily="18" charset="0"/>
                <a:ea typeface="Times New Roman"/>
                <a:cs typeface="Times New Roman" pitchFamily="18" charset="0"/>
              </a:rPr>
              <a:t> озеро;</a:t>
            </a:r>
          </a:p>
          <a:p>
            <a:pPr marL="342900" marR="154940" lvl="0">
              <a:spcBef>
                <a:spcPts val="1400"/>
              </a:spcBef>
              <a:spcAft>
                <a:spcPts val="0"/>
              </a:spcAft>
              <a:buFont typeface="Wingdings"/>
              <a:buChar char=""/>
              <a:tabLst>
                <a:tab pos="691515" algn="l"/>
              </a:tabLst>
            </a:pPr>
            <a:r>
              <a:rPr lang="ru-RU" sz="1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Рыболовское</a:t>
            </a:r>
            <a:r>
              <a:rPr lang="ru-RU" sz="1000" dirty="0">
                <a:latin typeface="Times New Roman" pitchFamily="18" charset="0"/>
                <a:ea typeface="Times New Roman"/>
                <a:cs typeface="Times New Roman" pitchFamily="18" charset="0"/>
              </a:rPr>
              <a:t> озеро;</a:t>
            </a:r>
          </a:p>
          <a:p>
            <a:pPr marL="342900" marR="154940" lvl="0">
              <a:spcBef>
                <a:spcPts val="1400"/>
              </a:spcBef>
              <a:spcAft>
                <a:spcPts val="0"/>
              </a:spcAft>
              <a:buFont typeface="Wingdings"/>
              <a:buChar char=""/>
              <a:tabLst>
                <a:tab pos="691515" algn="l"/>
              </a:tabLst>
            </a:pPr>
            <a:r>
              <a:rPr lang="ru-RU" sz="1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Русиловское</a:t>
            </a:r>
            <a:r>
              <a:rPr lang="ru-RU" sz="1000" dirty="0">
                <a:latin typeface="Times New Roman" pitchFamily="18" charset="0"/>
                <a:ea typeface="Times New Roman"/>
                <a:cs typeface="Times New Roman" pitchFamily="18" charset="0"/>
              </a:rPr>
              <a:t> озеро;</a:t>
            </a:r>
          </a:p>
          <a:p>
            <a:pPr marL="342900" marR="154940" lvl="0">
              <a:spcBef>
                <a:spcPts val="1400"/>
              </a:spcBef>
              <a:spcAft>
                <a:spcPts val="0"/>
              </a:spcAft>
              <a:buFont typeface="Wingdings"/>
              <a:buChar char=""/>
              <a:tabLst>
                <a:tab pos="691515" algn="l"/>
              </a:tabLst>
            </a:pPr>
            <a:r>
              <a:rPr lang="ru-RU" sz="1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Игодовские</a:t>
            </a:r>
            <a:r>
              <a:rPr lang="ru-RU" sz="1000" dirty="0">
                <a:latin typeface="Times New Roman" pitchFamily="18" charset="0"/>
                <a:ea typeface="Times New Roman"/>
                <a:cs typeface="Times New Roman" pitchFamily="18" charset="0"/>
              </a:rPr>
              <a:t> болота;</a:t>
            </a:r>
          </a:p>
          <a:p>
            <a:pPr marL="342900" marR="154940" lvl="0">
              <a:spcBef>
                <a:spcPts val="1400"/>
              </a:spcBef>
              <a:spcAft>
                <a:spcPts val="0"/>
              </a:spcAft>
              <a:buFont typeface="Wingdings"/>
              <a:buChar char=""/>
              <a:tabLst>
                <a:tab pos="691515" algn="l"/>
              </a:tabLst>
            </a:pPr>
            <a:r>
              <a:rPr lang="ru-RU" sz="1000" dirty="0">
                <a:latin typeface="Times New Roman" pitchFamily="18" charset="0"/>
                <a:ea typeface="Times New Roman"/>
                <a:cs typeface="Times New Roman" pitchFamily="18" charset="0"/>
              </a:rPr>
              <a:t>Резиденция Снегурочки в с. </a:t>
            </a:r>
            <a:r>
              <a:rPr lang="ru-RU" sz="1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Щелыково</a:t>
            </a:r>
            <a:r>
              <a:rPr lang="ru-RU" sz="1000" dirty="0">
                <a:latin typeface="Times New Roman" pitchFamily="18" charset="0"/>
                <a:ea typeface="Times New Roman"/>
                <a:cs typeface="Times New Roman" pitchFamily="18" charset="0"/>
              </a:rPr>
              <a:t>;</a:t>
            </a:r>
          </a:p>
          <a:p>
            <a:pPr marL="342900" marR="154940" lvl="0">
              <a:spcBef>
                <a:spcPts val="1400"/>
              </a:spcBef>
              <a:spcAft>
                <a:spcPts val="0"/>
              </a:spcAft>
              <a:buFont typeface="Wingdings"/>
              <a:buChar char=""/>
              <a:tabLst>
                <a:tab pos="691515" algn="l"/>
              </a:tabLst>
            </a:pPr>
            <a:r>
              <a:rPr lang="ru-RU" sz="1000" dirty="0">
                <a:latin typeface="Times New Roman" pitchFamily="18" charset="0"/>
                <a:ea typeface="Times New Roman"/>
                <a:cs typeface="Times New Roman" pitchFamily="18" charset="0"/>
              </a:rPr>
              <a:t>Возможность создания водного маршрута «пос. Островское - дер. </a:t>
            </a:r>
            <a:r>
              <a:rPr lang="ru-RU" sz="1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Рыжевка</a:t>
            </a:r>
            <a:r>
              <a:rPr lang="ru-RU" sz="1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4822" y="507696"/>
            <a:ext cx="1584545" cy="21221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Documents and Settings\Ольга\Мои документы\Мои рисунки\Новая папка2\B5AFIXCAAXESLCCA0JLFLFCAX1WG7HCATGK4U2CAOUAJ14CANYPWTMCAT1M71UCANQKLW0CA5XK9FFCAQNCZ9ECA3LG0XWCA2XKZXDCANQUF57CAZV6I8DCAJJOYLZCALRI253CAOP4RE9CAC2KKD8CARLP16Y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26" r="17240" b="3322"/>
          <a:stretch/>
        </p:blipFill>
        <p:spPr bwMode="auto">
          <a:xfrm>
            <a:off x="3495240" y="2908775"/>
            <a:ext cx="2314652" cy="21963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Ольга\Рабочий стол\инвест паспорт\44_00000013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780" b="8868"/>
          <a:stretch/>
        </p:blipFill>
        <p:spPr bwMode="auto">
          <a:xfrm>
            <a:off x="300244" y="4486394"/>
            <a:ext cx="3119628" cy="22159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Documents and Settings\Ольга\Мои документы\Мои рисунки\здания\images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433" r="807" b="8683"/>
          <a:stretch/>
        </p:blipFill>
        <p:spPr bwMode="auto">
          <a:xfrm>
            <a:off x="3610470" y="5136748"/>
            <a:ext cx="2101093" cy="15779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644" r="3985" b="11193"/>
          <a:stretch/>
        </p:blipFill>
        <p:spPr bwMode="auto">
          <a:xfrm>
            <a:off x="6444208" y="5353919"/>
            <a:ext cx="2088232" cy="13589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7860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705" y="2420888"/>
            <a:ext cx="8424936" cy="41703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42900" algn="just">
              <a:spcBef>
                <a:spcPts val="600"/>
              </a:spcBef>
              <a:spcAft>
                <a:spcPts val="0"/>
              </a:spcAft>
            </a:pPr>
            <a:r>
              <a:rPr lang="ru-RU" sz="1000" dirty="0">
                <a:latin typeface="Times New Roman" pitchFamily="18" charset="0"/>
                <a:ea typeface="Calibri"/>
                <a:cs typeface="Times New Roman" pitchFamily="18" charset="0"/>
              </a:rPr>
              <a:t>В настоящее время туристический поток в Островском районе небольшой 27,5 тыс. человек в год. </a:t>
            </a:r>
          </a:p>
          <a:p>
            <a:pPr indent="342900" algn="just">
              <a:spcBef>
                <a:spcPts val="600"/>
              </a:spcBef>
              <a:spcAft>
                <a:spcPts val="0"/>
              </a:spcAft>
            </a:pPr>
            <a:r>
              <a:rPr lang="ru-RU" sz="1000" dirty="0">
                <a:latin typeface="Times New Roman" pitchFamily="18" charset="0"/>
                <a:ea typeface="Calibri"/>
                <a:cs typeface="Times New Roman" pitchFamily="18" charset="0"/>
              </a:rPr>
              <a:t>Из-за отсутствия инфраструктуры (нет гостиниц, ресторанов, кафе, развлекательных центров) туризм развит только экскурсионный, основанный на историко-культурном потенциале. Это фактически является туром 1 дня, что значительно снижает  потенциально возможные доходы от туристической деятельности.   </a:t>
            </a:r>
          </a:p>
          <a:p>
            <a:pPr indent="342900" algn="just">
              <a:spcBef>
                <a:spcPts val="600"/>
              </a:spcBef>
              <a:spcAft>
                <a:spcPts val="0"/>
              </a:spcAft>
            </a:pPr>
            <a:r>
              <a:rPr lang="ru-RU" sz="1000" dirty="0">
                <a:latin typeface="Times New Roman" pitchFamily="18" charset="0"/>
                <a:ea typeface="Calibri"/>
                <a:cs typeface="Times New Roman" pitchFamily="18" charset="0"/>
              </a:rPr>
              <a:t>Перспективы туристического бизнеса, как одной из важнейших составляющих экономики района, связаны с укреплением имеющегося туристического потенциала и развитием новых форм (экологический туризм, фермерский туризм и народные промыслы). </a:t>
            </a:r>
          </a:p>
          <a:p>
            <a:pPr indent="342900" algn="just">
              <a:spcBef>
                <a:spcPts val="600"/>
              </a:spcBef>
              <a:spcAft>
                <a:spcPts val="0"/>
              </a:spcAft>
            </a:pPr>
            <a:r>
              <a:rPr lang="ru-RU" sz="1000" dirty="0">
                <a:latin typeface="Times New Roman" pitchFamily="18" charset="0"/>
                <a:ea typeface="Calibri"/>
                <a:cs typeface="Times New Roman" pitchFamily="18" charset="0"/>
              </a:rPr>
              <a:t>В настоящее время не развит экологический туризм, не смотря на то, что в районе имеются экологически чистые уникальные озера: </a:t>
            </a:r>
            <a:r>
              <a:rPr lang="ru-RU" sz="1000" dirty="0" err="1">
                <a:latin typeface="Times New Roman" pitchFamily="18" charset="0"/>
                <a:ea typeface="Calibri"/>
                <a:cs typeface="Times New Roman" pitchFamily="18" charset="0"/>
              </a:rPr>
              <a:t>Половчиновское</a:t>
            </a:r>
            <a:r>
              <a:rPr lang="ru-RU" sz="10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000" dirty="0" err="1">
                <a:latin typeface="Times New Roman" pitchFamily="18" charset="0"/>
                <a:ea typeface="Calibri"/>
                <a:cs typeface="Times New Roman" pitchFamily="18" charset="0"/>
              </a:rPr>
              <a:t>Рыболовское</a:t>
            </a:r>
            <a:r>
              <a:rPr lang="ru-RU" sz="10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000" dirty="0" err="1">
                <a:latin typeface="Times New Roman" pitchFamily="18" charset="0"/>
                <a:ea typeface="Calibri"/>
                <a:cs typeface="Times New Roman" pitchFamily="18" charset="0"/>
              </a:rPr>
              <a:t>Русиловское</a:t>
            </a:r>
            <a:r>
              <a:rPr lang="ru-RU" sz="10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000" dirty="0" err="1">
                <a:latin typeface="Times New Roman" pitchFamily="18" charset="0"/>
                <a:ea typeface="Calibri"/>
                <a:cs typeface="Times New Roman" pitchFamily="18" charset="0"/>
              </a:rPr>
              <a:t>Игодовское</a:t>
            </a:r>
            <a:r>
              <a:rPr lang="ru-RU" sz="1000" dirty="0">
                <a:latin typeface="Times New Roman" pitchFamily="18" charset="0"/>
                <a:ea typeface="Calibri"/>
                <a:cs typeface="Times New Roman" pitchFamily="18" charset="0"/>
              </a:rPr>
              <a:t>. В рамках развития данного направления необходимо разработать маршруты, рыболовные и охотничьи туры, создать условия для индивидуального отдыха (строительство автозаправочной и </a:t>
            </a:r>
            <a:r>
              <a:rPr lang="ru-RU" sz="1000" dirty="0" err="1">
                <a:latin typeface="Times New Roman" pitchFamily="18" charset="0"/>
                <a:ea typeface="Calibri"/>
                <a:cs typeface="Times New Roman" pitchFamily="18" charset="0"/>
              </a:rPr>
              <a:t>автогазозаправочной</a:t>
            </a:r>
            <a:r>
              <a:rPr lang="ru-RU" sz="1000" dirty="0">
                <a:latin typeface="Times New Roman" pitchFamily="18" charset="0"/>
                <a:ea typeface="Calibri"/>
                <a:cs typeface="Times New Roman" pitchFamily="18" charset="0"/>
              </a:rPr>
              <a:t> станций, станций </a:t>
            </a:r>
            <a:r>
              <a:rPr lang="ru-RU" sz="1000" dirty="0" err="1">
                <a:latin typeface="Times New Roman" pitchFamily="18" charset="0"/>
                <a:ea typeface="Calibri"/>
                <a:cs typeface="Times New Roman" pitchFamily="18" charset="0"/>
              </a:rPr>
              <a:t>техсервиса</a:t>
            </a:r>
            <a:r>
              <a:rPr lang="ru-RU" sz="1000" dirty="0">
                <a:latin typeface="Times New Roman" pitchFamily="18" charset="0"/>
                <a:ea typeface="Calibri"/>
                <a:cs typeface="Times New Roman" pitchFamily="18" charset="0"/>
              </a:rPr>
              <a:t>, автостоянок, гостиниц).</a:t>
            </a:r>
          </a:p>
          <a:p>
            <a:pPr indent="342900" algn="just">
              <a:spcBef>
                <a:spcPts val="600"/>
              </a:spcBef>
              <a:spcAft>
                <a:spcPts val="0"/>
              </a:spcAft>
            </a:pPr>
            <a:r>
              <a:rPr lang="ru-RU" sz="1000" dirty="0">
                <a:latin typeface="Times New Roman" pitchFamily="18" charset="0"/>
                <a:ea typeface="Calibri"/>
                <a:cs typeface="Times New Roman" pitchFamily="18" charset="0"/>
              </a:rPr>
              <a:t>Не развиты народные промыслы, хотя возможность есть. В настоящее время на территории района не зарегистрировано ни одного ремесленника.</a:t>
            </a:r>
          </a:p>
          <a:p>
            <a:pPr indent="342900" algn="just">
              <a:spcBef>
                <a:spcPts val="600"/>
              </a:spcBef>
              <a:spcAft>
                <a:spcPts val="0"/>
              </a:spcAft>
            </a:pPr>
            <a:r>
              <a:rPr lang="ru-RU" sz="1000" dirty="0">
                <a:latin typeface="Times New Roman" pitchFamily="18" charset="0"/>
                <a:ea typeface="Calibri"/>
                <a:cs typeface="Times New Roman" pitchFamily="18" charset="0"/>
              </a:rPr>
              <a:t>Развитие детского туризма в первую очередь необходимо ориентировать на возрастающие потребности в данном виде туризма крупных промышленных центров. В настоящее время данный вид туризма в районе представлен следующими мероприятиями:</a:t>
            </a:r>
          </a:p>
          <a:p>
            <a:pPr indent="342900" algn="just">
              <a:spcBef>
                <a:spcPts val="600"/>
              </a:spcBef>
              <a:spcAft>
                <a:spcPts val="0"/>
              </a:spcAft>
            </a:pPr>
            <a:r>
              <a:rPr lang="ru-RU" sz="1000" dirty="0">
                <a:latin typeface="Times New Roman" pitchFamily="18" charset="0"/>
                <a:ea typeface="Calibri"/>
                <a:cs typeface="Times New Roman" pitchFamily="18" charset="0"/>
              </a:rPr>
              <a:t>•	Слёт «Дед Мороз и Снегурочка»;</a:t>
            </a:r>
          </a:p>
          <a:p>
            <a:pPr indent="342900" algn="just">
              <a:spcBef>
                <a:spcPts val="600"/>
              </a:spcBef>
              <a:spcAft>
                <a:spcPts val="0"/>
              </a:spcAft>
            </a:pPr>
            <a:r>
              <a:rPr lang="ru-RU" sz="1000" dirty="0">
                <a:latin typeface="Times New Roman" pitchFamily="18" charset="0"/>
                <a:ea typeface="Calibri"/>
                <a:cs typeface="Times New Roman" pitchFamily="18" charset="0"/>
              </a:rPr>
              <a:t>•	Детские рождественские чтения.</a:t>
            </a:r>
          </a:p>
          <a:p>
            <a:pPr indent="342900" algn="just">
              <a:spcBef>
                <a:spcPts val="600"/>
              </a:spcBef>
              <a:spcAft>
                <a:spcPts val="0"/>
              </a:spcAft>
            </a:pPr>
            <a:r>
              <a:rPr lang="ru-RU" sz="1000" dirty="0">
                <a:latin typeface="Times New Roman" pitchFamily="18" charset="0"/>
                <a:ea typeface="Calibri"/>
                <a:cs typeface="Times New Roman" pitchFamily="18" charset="0"/>
              </a:rPr>
              <a:t>Его развитие возможно в результате реализации проекта по строительству Резиденции Снегурочки на базе государственного мемориального и природного музея-заповедника А.Н. Островского «</a:t>
            </a:r>
            <a:r>
              <a:rPr lang="ru-RU" sz="1000" dirty="0" err="1">
                <a:latin typeface="Times New Roman" pitchFamily="18" charset="0"/>
                <a:ea typeface="Calibri"/>
                <a:cs typeface="Times New Roman" pitchFamily="18" charset="0"/>
              </a:rPr>
              <a:t>Щелыково</a:t>
            </a:r>
            <a:r>
              <a:rPr lang="ru-RU" sz="1000" dirty="0">
                <a:latin typeface="Times New Roman" pitchFamily="18" charset="0"/>
                <a:ea typeface="Calibri"/>
                <a:cs typeface="Times New Roman" pitchFamily="18" charset="0"/>
              </a:rPr>
              <a:t>». Ориентировочная стоимость проекта 5 млн. рублей. Одним из преимуществ данного направления будет являться его привязка и сочетание с элементами экскурсионного туризма. </a:t>
            </a:r>
          </a:p>
          <a:p>
            <a:pPr indent="342900" algn="just">
              <a:spcBef>
                <a:spcPts val="600"/>
              </a:spcBef>
              <a:spcAft>
                <a:spcPts val="0"/>
              </a:spcAft>
            </a:pPr>
            <a:r>
              <a:rPr lang="ru-RU" sz="1000" dirty="0">
                <a:latin typeface="Times New Roman" pitchFamily="18" charset="0"/>
                <a:ea typeface="Calibri"/>
                <a:cs typeface="Times New Roman" pitchFamily="18" charset="0"/>
              </a:rPr>
              <a:t> Строительство объектов туристско-рекреационной инфраструктуры (объектов размещения и питания)  и разработка туристско-рекреационных маршрутов на территории района позволит усовершенствовать систему организации отдыха, что, в свою очередь, обеспечит дополнительное привлечение денежных средств в бюджет муниципального  образования.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127" y="294537"/>
            <a:ext cx="2126699" cy="1942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 descr="C:\Documents and Settings\Ольга\Мои документы\Мои рисунки\здания\untitled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3272" y="368101"/>
            <a:ext cx="2664296" cy="18971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Documents and Settings\Ольга\Рабочий стол\инвест паспорт\IMHW2GCABZLQ05CA28PXPUCAAVPCEHCA0W2L8ICA4JF63BCACT3FNVCAEDT4T5CA0V1XY2CAGBDCSACA8QJI4NCA9LOHLFCA0V4VB9CAJNDM10CAL84YJYCADO5GYWCAGJADBVCAD060TKCAFKLW7XCAA65UL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7358" y="336572"/>
            <a:ext cx="2850692" cy="19004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114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180915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/>
              <a:t>4.3. Рынок труда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65587787"/>
              </p:ext>
            </p:extLst>
          </p:nvPr>
        </p:nvGraphicFramePr>
        <p:xfrm>
          <a:off x="395536" y="3689352"/>
          <a:ext cx="5194579" cy="273977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664296"/>
                <a:gridCol w="658075"/>
                <a:gridCol w="648072"/>
                <a:gridCol w="648072"/>
                <a:gridCol w="576064"/>
              </a:tblGrid>
              <a:tr h="263272">
                <a:tc>
                  <a:txBody>
                    <a:bodyPr/>
                    <a:lstStyle/>
                    <a:p>
                      <a:pPr indent="0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Arial"/>
                        </a:rPr>
                        <a:t>2012 год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Arial"/>
                        </a:rPr>
                        <a:t>2013 год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Arial"/>
                        </a:rPr>
                        <a:t>2014год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/>
                          <a:ea typeface="Arial"/>
                        </a:rPr>
                        <a:t>2015г.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389205">
                <a:tc>
                  <a:txBody>
                    <a:bodyPr/>
                    <a:lstStyle/>
                    <a:p>
                      <a:pPr indent="0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Численность экономически    активного населения, </a:t>
                      </a:r>
                      <a:endParaRPr lang="ru-RU" sz="1000" dirty="0">
                        <a:effectLst/>
                      </a:endParaRPr>
                    </a:p>
                    <a:p>
                      <a:pPr indent="0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тыс. человек                        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6,7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6,6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5,6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5,7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из них занято в экономике            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4,1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3,6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3,4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3,3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Численность работников по полному кругу организаций, тыс. человек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3,4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3,1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2,9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2,7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 том числе на крупных и средних предприятиях и организациях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2,1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2,0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1,9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1,8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304800">
                <a:tc>
                  <a:txBody>
                    <a:bodyPr/>
                    <a:lstStyle/>
                    <a:p>
                      <a:pPr indent="0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Численность официально зарегистрированных безработных, человек                   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82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146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139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75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Уровень официально зарегистрированных безработных, %   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1,22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2,44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2,37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1,32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  <a:tr h="228600">
                <a:tc>
                  <a:txBody>
                    <a:bodyPr/>
                    <a:lstStyle/>
                    <a:p>
                      <a:pPr indent="0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Напряженность на рынке труда (безработных на 1 вакансию)               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1,71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0,75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Arial"/>
                        </a:rPr>
                        <a:t>0,73</a:t>
                      </a:r>
                      <a:endParaRPr lang="ru-RU" sz="100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Arial"/>
                        </a:rPr>
                        <a:t>0,82</a:t>
                      </a:r>
                      <a:endParaRPr lang="ru-RU" sz="10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95536" y="980728"/>
            <a:ext cx="4572000" cy="13849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  <a:cs typeface="Times New Roman"/>
              </a:rPr>
              <a:t>На 01 января 2015 года общая численность населения района составляла 11,65 тыс. человек, в том числе население трудоспособного возраста составила 5,6 тыс.  человек.</a:t>
            </a:r>
            <a:endParaRPr lang="ru-RU" sz="1200" dirty="0">
              <a:latin typeface="Times New Roman"/>
              <a:ea typeface="Times New Roman"/>
              <a:cs typeface="Calibri"/>
            </a:endParaRPr>
          </a:p>
          <a:p>
            <a:pPr indent="457200"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Arial"/>
              </a:rPr>
              <a:t>Численность населения района сокращается в среднем на 2,5% в год, соответственно снижается и численность экономически активного населения района и число занятых в экономике. </a:t>
            </a:r>
            <a:endParaRPr lang="ru-RU" sz="1200" dirty="0">
              <a:effectLst/>
              <a:latin typeface="Arial"/>
              <a:ea typeface="Arial"/>
            </a:endParaRPr>
          </a:p>
        </p:txBody>
      </p:sp>
      <p:pic>
        <p:nvPicPr>
          <p:cNvPr id="1027" name="Picture 3" descr="C:\Documents and Settings\Ольга\Мои документы\Мои рисунки\здания\WAULLWCA77NNXYCA8ZOF8CCA6BFUHGCACA8N0TCAJNLSGJCADK9GGVCADP6FZFCAQU4FN4CAWTT9KECAZRHW8WCARJ10DZCAHUDD1GCAXHB8SKCAS7SCNMCAJS0D3OCA76AHTJCA9J2P3TCAG8DW2OCA02L1H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80728"/>
            <a:ext cx="3744416" cy="245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592394452"/>
              </p:ext>
            </p:extLst>
          </p:nvPr>
        </p:nvGraphicFramePr>
        <p:xfrm>
          <a:off x="5724128" y="3645023"/>
          <a:ext cx="3240360" cy="3096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2532993312"/>
              </p:ext>
            </p:extLst>
          </p:nvPr>
        </p:nvGraphicFramePr>
        <p:xfrm>
          <a:off x="251520" y="2365722"/>
          <a:ext cx="4824536" cy="1351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1880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70877"/>
            <a:ext cx="2946576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/>
              <a:t>4.4. Инфраструктура района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836713"/>
            <a:ext cx="8280920" cy="30162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000" dirty="0" smtClean="0">
                <a:latin typeface="Times New Roman"/>
                <a:ea typeface="Calibri"/>
              </a:rPr>
              <a:t>Воздушные </a:t>
            </a:r>
            <a:r>
              <a:rPr lang="ru-RU" sz="1000" dirty="0">
                <a:latin typeface="Times New Roman"/>
                <a:ea typeface="Calibri"/>
              </a:rPr>
              <a:t>перевозки из района не осуществляются, так как на его территории нет собственного аэропорта. Ближайший аэропорт находится в г. Кострома, расстояние до которого по автомобильной дороге от районного центра составляет около 80 км.</a:t>
            </a:r>
            <a:endParaRPr lang="ru-RU" sz="1000" dirty="0"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1000" dirty="0">
                <a:latin typeface="Times New Roman"/>
                <a:ea typeface="Calibri"/>
              </a:rPr>
              <a:t>На территории Островского муниципального района водный транспорт отсутствует.</a:t>
            </a:r>
            <a:endParaRPr lang="ru-RU" sz="1000" dirty="0">
              <a:ea typeface="Calibri"/>
            </a:endParaRPr>
          </a:p>
          <a:p>
            <a:pPr indent="342900" algn="just">
              <a:spcAft>
                <a:spcPts val="0"/>
              </a:spcAft>
            </a:pPr>
            <a:r>
              <a:rPr lang="ru-RU" sz="1000" dirty="0">
                <a:latin typeface="Times New Roman"/>
                <a:ea typeface="Calibri"/>
              </a:rPr>
              <a:t>Территория района обслуживается автомобильным и железнодорожным транспортом. </a:t>
            </a:r>
            <a:r>
              <a:rPr lang="ru-RU" sz="1000" dirty="0">
                <a:solidFill>
                  <a:srgbClr val="000000"/>
                </a:solidFill>
                <a:latin typeface="Times New Roman"/>
                <a:ea typeface="Times New Roman"/>
              </a:rPr>
              <a:t> Транспортная связь с областным центром и другими населенными пунктами Костромской области в настоящее время почти полностью основывается на автомобильном транспорте. </a:t>
            </a:r>
            <a:endParaRPr lang="ru-RU" sz="1000" dirty="0">
              <a:ea typeface="Calibri"/>
            </a:endParaRPr>
          </a:p>
          <a:p>
            <a:pPr indent="450215" algn="just">
              <a:spcAft>
                <a:spcPts val="0"/>
              </a:spcAft>
            </a:pPr>
            <a:r>
              <a:rPr lang="ru-RU" sz="1000" dirty="0">
                <a:latin typeface="Times New Roman"/>
                <a:ea typeface="Calibri"/>
              </a:rPr>
              <a:t>Через территорию Островского муниципального района проходит единственная железнодорожная линия </a:t>
            </a:r>
            <a:r>
              <a:rPr lang="ru-RU" sz="1000" dirty="0" err="1">
                <a:latin typeface="Times New Roman"/>
                <a:ea typeface="Calibri"/>
              </a:rPr>
              <a:t>Первушино</a:t>
            </a:r>
            <a:r>
              <a:rPr lang="ru-RU" sz="1000" dirty="0">
                <a:latin typeface="Times New Roman"/>
                <a:ea typeface="Calibri"/>
              </a:rPr>
              <a:t> – Заволжск. По ней выполняются только грузовые перевозки. Рядом с её конечным пунктом (ст. Заволжск, Ивановская обл.), на противоположном берегу р. Волга, находится станция Кинешма, откуда начинается железнодорожная линия в сторону Иваново и продолжается далее от областного центра по направлению к Москве. </a:t>
            </a:r>
            <a:r>
              <a:rPr lang="ru-RU" sz="1000" dirty="0">
                <a:solidFill>
                  <a:srgbClr val="000000"/>
                </a:solidFill>
                <a:latin typeface="Times New Roman"/>
                <a:ea typeface="Times New Roman"/>
              </a:rPr>
              <a:t>Имеется </a:t>
            </a:r>
            <a:r>
              <a:rPr lang="ru-RU" sz="1000" dirty="0" err="1">
                <a:solidFill>
                  <a:srgbClr val="000000"/>
                </a:solidFill>
                <a:latin typeface="Times New Roman"/>
                <a:ea typeface="Times New Roman"/>
              </a:rPr>
              <a:t>неэлектрифицированный</a:t>
            </a:r>
            <a:r>
              <a:rPr lang="ru-RU" sz="1000" dirty="0">
                <a:solidFill>
                  <a:srgbClr val="000000"/>
                </a:solidFill>
                <a:latin typeface="Times New Roman"/>
                <a:ea typeface="Times New Roman"/>
              </a:rPr>
              <a:t>, однопутный железнодорожный выход на участок Кострома Новая – Галич.</a:t>
            </a:r>
            <a:endParaRPr lang="ru-RU" sz="1000" dirty="0">
              <a:ea typeface="Calibri"/>
            </a:endParaRPr>
          </a:p>
          <a:p>
            <a:pPr indent="450215" algn="just">
              <a:spcAft>
                <a:spcPts val="0"/>
              </a:spcAft>
            </a:pPr>
            <a:r>
              <a:rPr lang="ru-RU" sz="1000" dirty="0">
                <a:latin typeface="Times New Roman"/>
                <a:ea typeface="Calibri"/>
              </a:rPr>
              <a:t>Железнодорожная линия Заволжск – </a:t>
            </a:r>
            <a:r>
              <a:rPr lang="ru-RU" sz="1000" dirty="0" err="1">
                <a:latin typeface="Times New Roman"/>
                <a:ea typeface="Calibri"/>
              </a:rPr>
              <a:t>Первушино</a:t>
            </a:r>
            <a:r>
              <a:rPr lang="ru-RU" sz="1000" dirty="0">
                <a:latin typeface="Times New Roman"/>
                <a:ea typeface="Calibri"/>
              </a:rPr>
              <a:t> была принята в эксплуатацию в 1973 году. Железнодорожная инфраструктура на территории Островского муниципального района относится к Ярославскому отделению Северной железной дороги филиалу ОАО «РЖД». В районе находятся 2 железнодорожные станции («Островское» и «</a:t>
            </a:r>
            <a:r>
              <a:rPr lang="ru-RU" sz="1000" dirty="0" err="1">
                <a:latin typeface="Times New Roman"/>
                <a:ea typeface="Calibri"/>
              </a:rPr>
              <a:t>Ивашево</a:t>
            </a:r>
            <a:r>
              <a:rPr lang="ru-RU" sz="1000" dirty="0">
                <a:latin typeface="Times New Roman"/>
                <a:ea typeface="Calibri"/>
              </a:rPr>
              <a:t>»).</a:t>
            </a:r>
            <a:endParaRPr lang="ru-RU" sz="1000" dirty="0">
              <a:ea typeface="Calibri"/>
            </a:endParaRPr>
          </a:p>
          <a:p>
            <a:pPr indent="450215" algn="just">
              <a:spcAft>
                <a:spcPts val="0"/>
              </a:spcAft>
            </a:pPr>
            <a:r>
              <a:rPr lang="ru-RU" sz="1000" dirty="0">
                <a:latin typeface="Times New Roman"/>
                <a:ea typeface="Calibri"/>
              </a:rPr>
              <a:t>Нет прямого сообщения с областным центром, оно осуществляется только через станцию </a:t>
            </a:r>
            <a:r>
              <a:rPr lang="ru-RU" sz="1000" dirty="0" err="1">
                <a:latin typeface="Times New Roman"/>
                <a:ea typeface="Calibri"/>
              </a:rPr>
              <a:t>Первушино</a:t>
            </a:r>
            <a:r>
              <a:rPr lang="ru-RU" sz="1000" dirty="0">
                <a:latin typeface="Times New Roman"/>
                <a:ea typeface="Calibri"/>
              </a:rPr>
              <a:t>, что ведёт к серьёзному перепробегу (расстояние от райцентра до г. Костромы по ж/д дороге - 115 км, это более чем в полтора раза превышает протяжённость воздушной линии).</a:t>
            </a:r>
            <a:endParaRPr lang="ru-RU" sz="1000" dirty="0">
              <a:ea typeface="Calibri"/>
            </a:endParaRPr>
          </a:p>
          <a:p>
            <a:pPr indent="450215" algn="just">
              <a:spcAft>
                <a:spcPts val="0"/>
              </a:spcAft>
            </a:pPr>
            <a:r>
              <a:rPr lang="ru-RU" sz="1000" dirty="0">
                <a:latin typeface="Times New Roman"/>
                <a:ea typeface="Calibri"/>
              </a:rPr>
              <a:t>Железнодорожные пути на территории района находятся в крайне неудовлетворительном состоянии и составы не могут развивать скорость более 20 км/ч.</a:t>
            </a:r>
            <a:endParaRPr lang="ru-RU" sz="1000" dirty="0">
              <a:ea typeface="Calibri"/>
            </a:endParaRPr>
          </a:p>
          <a:p>
            <a:pPr indent="450215" algn="just">
              <a:spcAft>
                <a:spcPts val="0"/>
              </a:spcAft>
            </a:pPr>
            <a:r>
              <a:rPr lang="ru-RU" sz="1000" dirty="0">
                <a:latin typeface="Times New Roman"/>
                <a:ea typeface="Calibri"/>
              </a:rPr>
              <a:t>Железнодорожная сеть на территории Островского муниципального района имеет слабый уровень развития и находится в упадочном состоянии, хотя на данном этапе она в полной мере обеспечивает соответствующий уровень грузовых перевозок, но возможность пассажирского движения отсутствует.</a:t>
            </a:r>
            <a:endParaRPr lang="ru-RU" sz="1000" dirty="0"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852923"/>
            <a:ext cx="3948097" cy="5170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18034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latin typeface="Times New Roman"/>
                <a:ea typeface="Calibri"/>
              </a:rPr>
              <a:t>Характеристика протяженности путей сообщения </a:t>
            </a:r>
            <a:endParaRPr lang="ru-RU" sz="1200" dirty="0">
              <a:ea typeface="Calibri"/>
            </a:endParaRPr>
          </a:p>
          <a:p>
            <a:pPr marR="18034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latin typeface="Times New Roman"/>
                <a:ea typeface="Calibri"/>
              </a:rPr>
              <a:t>Островского муниципального района</a:t>
            </a:r>
            <a:endParaRPr lang="ru-RU" sz="1200" dirty="0">
              <a:ea typeface="Calibri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08982352"/>
              </p:ext>
            </p:extLst>
          </p:nvPr>
        </p:nvGraphicFramePr>
        <p:xfrm>
          <a:off x="475654" y="4505268"/>
          <a:ext cx="2642323" cy="2088231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99237"/>
                <a:gridCol w="1973182"/>
                <a:gridCol w="469904"/>
              </a:tblGrid>
              <a:tr h="260375">
                <a:tc>
                  <a:txBody>
                    <a:bodyPr/>
                    <a:lstStyle/>
                    <a:p>
                      <a:pPr indent="635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№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635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Наименование показателей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635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52074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Протяженность железнодорожных путей, колеи 1520 мм, км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50,0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52074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Протяженность автомобильных дорог общего пользования, км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314,9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78635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Протяженность дорог общего пользования с твердым покрытием, км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232,3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727356" y="453207"/>
            <a:ext cx="2361031" cy="2912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1200" b="1" dirty="0">
                <a:solidFill>
                  <a:prstClr val="black"/>
                </a:solidFill>
                <a:latin typeface="Times New Roman"/>
                <a:ea typeface="Calibri"/>
              </a:rPr>
              <a:t>Транспортная инфраструктура</a:t>
            </a:r>
            <a:endParaRPr lang="ru-RU" sz="1200" dirty="0">
              <a:solidFill>
                <a:prstClr val="black"/>
              </a:solidFill>
              <a:ea typeface="Calibri"/>
            </a:endParaRPr>
          </a:p>
        </p:txBody>
      </p:sp>
      <p:pic>
        <p:nvPicPr>
          <p:cNvPr id="3074" name="Picture 2" descr="C:\Documents and Settings\Ольга\Мои документы\Мои рисунки\здания\K3WW0ECAL7WJR9CA59Y5J1CA1RPL7CCA1WHDK3CAU53CM0CAZL6QBTCAXFA345CASMUBMECA8MH5VLCANW251GCAMUO1A4CA6W0CADCA14N9ESCAX1526WCAUS9OOFCAKJLPAICAROWMIZCA3FI1RSCAMQSVG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9948" y="3852923"/>
            <a:ext cx="3098375" cy="20655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Ольга\Мои документы\Мои рисунки\здания\ZU0MH5CACJ2FHCCAF0CAKRCAEAFRI2CAIK5X5YCAU04ITCCAVXJX5HCA5N8D3ECAH5YETXCAJUNEUBCATZP8KMCAJI2GO1CA5W4D9BCAFJ4C30CAP3YT5YCANDOUL0CATSDKOXCA5H0IS1CAVW6ZVLCACNVXZ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7116" y="4509120"/>
            <a:ext cx="2990227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868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0553" y="393786"/>
            <a:ext cx="6696744" cy="40934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Общая протяженность автомобильных дорог местного значения по муниципальному району  составляет 309,16 км, из них 70% грунтовые.  Из общего количества дорог общего пользования местного значения  65% дорог не отвечает нормативным требованиям.  В 2015 году осуществлена реконструкция автомобильной дороги  участка автомобильной дороги от въезда в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с.Адищево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до территории фабрики Островского муниципального района протяженностью 0,7 км.  с привлечением 14,99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. средств федерального бюджета. Ежегодно проводится   работа по текущему ремонту дорог местного значения с твердым покрытием и сооружений на них. </a:t>
            </a:r>
          </a:p>
          <a:p>
            <a:pPr algn="just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Содержание автомобильных дорог общего пользования на территории Островского района осуществляется ГПКО «Островское ДЭП-15». </a:t>
            </a:r>
          </a:p>
          <a:p>
            <a:pPr algn="just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Существующее техническое состояние дорог общего пользования неудовлетворительное. Допустимый уровень содержания большинства дорог на территории муниципального образования не соответствует требованиям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ГоСТ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Р 50597-93 и другим стандартам в дорожном хозяйстве.</a:t>
            </a:r>
          </a:p>
          <a:p>
            <a:pPr algn="just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Сообщение между населенными пунктами осуществляется только автобусными маршрутами районного и междугородного сообщения. Пассажирские перевозки на территории района осуществляет автотранспортное предприятие ООО «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Островскоеавтотранс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», имеющее 11 автобусов. Предприятие является исполнителем муниципального заказа на социально-значимые перевозки пассажиров по Островскому району. Маршрутная сеть представлена 9 междугородними (внутриобластными), одним межобластным маршрутом на г. Кинешму Ивановской области, 6 пригородными маршрутами. Предприятие планирует продолжить работу по обновлению пассажирского автопарка. Регулярное автобусное сообщение отсутствует в 70 населённых пунктах (в том числе в 28 населённых пунктах не проживают), в каждом из которых численность населения не превышает 30 человек.</a:t>
            </a:r>
          </a:p>
          <a:p>
            <a:pPr algn="just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     Муниципальная маршрутная сеть состоит из 7 маршрутов, которая охватывает 78 населенных пунктов. Не охвачено транспортным обслуживанием 44 населенных пункта, из которых  в 23 никто не проживает.  Доля населения, проживающего в населенных пунктах, не имеющих регулярного автобусного и (или) железнодорожного сообщения с административным центром муниципального района в общей численности населения района составила 2,6 %. В плановом периоде новых автобусных маршрутов не добавится.  Доля населения, проживающих в населенных пунктах без регулярного автобусного сообщения, будет изменяться в плановом периоде в зависимости от среднесписочной численности населения в районе.</a:t>
            </a:r>
          </a:p>
        </p:txBody>
      </p:sp>
      <p:pic>
        <p:nvPicPr>
          <p:cNvPr id="2050" name="Picture 2" descr="C:\Documents and Settings\Ольга\Мои документы\Мои рисунки\здания\2OIUGECA2BBT6QCABKBR0TCAJSW42OCAW0N4OJCA47TFI8CASIZ4KKCAMJWGRMCASRW6V6CA0K1WVPCA0NH9GSCA2405DRCA0D3ZS0CAUTBIZUCAH6MBN3CAUFZROZCANRTJ8VCA0PC7EGCA6CB7S7CA9J8E9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43376"/>
            <a:ext cx="2729789" cy="20419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Ольга\Мои документы\Мои рисунки\здания\V1HLXSCAA91U5ZCA47JFCRCAUK3GIUCAF85E0JCAPOARN1CAT33HGGCA1WRPN2CAV6T22QCAENXACZCAC1PSOZCA0UYQ40CAJ7LQF6CAW2HVDUCAH3C3D1CABN8I7GCA05NDQZCAGAOOYACASQ66IGCA0FB40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4290" y="4486872"/>
            <a:ext cx="2972800" cy="20464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Documents and Settings\Ольга\Мои документы\Мои рисунки\здания\0PGR6ZCA8XUR9RCAVZUR4HCAKDA1J6CAXX5239CAVQA4DECA2SQ5CGCAXYUO23CAQ2BZPVCA7A8XV1CAHVWO9BCAEZX1P9CA1Z96AHCAH8MN80CAPMAYWYCAUDC8VCCAUM7EDCCABLTA3XCAGNJZJVCARS9IE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5823" y="4618880"/>
            <a:ext cx="2941697" cy="196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Documents and Settings\Ольга\Мои документы\Мои рисунки\здания\5P1A3SCABNLTYLCAB2WPFECADV9Z13CAM9HJLLCAF1EQ1KCAPJ31G1CAS0ROUYCANJBJP7CAKJO0Y1CAS33DFVCALL0D75CAMVD9TOCAM8UWW4CAYH19XKCAQ8OLVPCAXZP06KCAETLAJGCAW48MNTCA4FERWW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3323" y="1152987"/>
            <a:ext cx="1918961" cy="1321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43" t="5319" r="36939" b="28425"/>
          <a:stretch/>
        </p:blipFill>
        <p:spPr bwMode="auto">
          <a:xfrm>
            <a:off x="7003323" y="2566467"/>
            <a:ext cx="1966313" cy="19204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6822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5" y="404664"/>
            <a:ext cx="3291478" cy="39068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</a:rPr>
              <a:t>Инженерная инфраструктура</a:t>
            </a:r>
            <a:endParaRPr lang="ru-RU" dirty="0">
              <a:solidFill>
                <a:schemeClr val="tx1"/>
              </a:solidFill>
              <a:ea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5" y="905817"/>
            <a:ext cx="4320480" cy="57938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450215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1000" u="sng" dirty="0">
                <a:latin typeface="Times New Roman"/>
                <a:ea typeface="Calibri"/>
              </a:rPr>
              <a:t>1. Водоснабжение </a:t>
            </a:r>
            <a:endParaRPr lang="ru-RU" sz="1000" b="1" dirty="0">
              <a:latin typeface="Arial"/>
              <a:ea typeface="Calibri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solidFill>
                  <a:srgbClr val="000000"/>
                </a:solidFill>
                <a:latin typeface="Times New Roman"/>
                <a:ea typeface="Calibri"/>
              </a:rPr>
              <a:t>Источником водоснабжения для питьевых и хозяйственно-бытовых целей в районе служат подземные и поверхностные воды. Водозаборы, организованные на базе подземных источников, имеют проектную мощность в разных населенных пунктах от 3,6 до 240 </a:t>
            </a:r>
            <a:r>
              <a:rPr lang="ru-RU" sz="1000" dirty="0" err="1">
                <a:solidFill>
                  <a:srgbClr val="000000"/>
                </a:solidFill>
                <a:latin typeface="Times New Roman"/>
                <a:ea typeface="Calibri"/>
              </a:rPr>
              <a:t>куб.м</a:t>
            </a:r>
            <a:r>
              <a:rPr lang="ru-RU" sz="1000" dirty="0">
                <a:solidFill>
                  <a:srgbClr val="000000"/>
                </a:solidFill>
                <a:latin typeface="Times New Roman"/>
                <a:ea typeface="Calibri"/>
              </a:rPr>
              <a:t>. в сутки. В настоящее время вода из подземных источников расходуется для хозяйственно-питьевого водоснабжения, а на производственные нужды промпредприятий района используются поверхностные источники р. Мера и </a:t>
            </a:r>
            <a:r>
              <a:rPr lang="ru-RU" sz="1000" dirty="0" err="1">
                <a:solidFill>
                  <a:srgbClr val="000000"/>
                </a:solidFill>
                <a:latin typeface="Times New Roman"/>
                <a:ea typeface="Calibri"/>
              </a:rPr>
              <a:t>Сендега</a:t>
            </a:r>
            <a:r>
              <a:rPr lang="ru-RU" sz="1000" dirty="0">
                <a:solidFill>
                  <a:srgbClr val="000000"/>
                </a:solidFill>
                <a:latin typeface="Times New Roman"/>
                <a:ea typeface="Calibri"/>
              </a:rPr>
              <a:t>. Вода подается населению круглосуточно и используется без водоподготовки.</a:t>
            </a:r>
            <a:endParaRPr lang="ru-RU" sz="1000" dirty="0">
              <a:ea typeface="Calibri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/>
                <a:ea typeface="Calibri"/>
              </a:rPr>
              <a:t>Островский район имеет высокую обеспеченность поверхностными водными ресурсами удовлетворительного качества. </a:t>
            </a:r>
            <a:endParaRPr lang="ru-RU" sz="1000" dirty="0">
              <a:ea typeface="Calibri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/>
                <a:ea typeface="Calibri"/>
              </a:rPr>
              <a:t>На территории района расположены 95 скважин, из которых 68 действующие и 27 подлежат тампонажу. Из 68-ти действующих скважин в районе официально зарегистрированы и имеют собственника только 34, остальные скважины находятся в бесхозном состоянии. Водопользование из подземных </a:t>
            </a:r>
            <a:r>
              <a:rPr lang="ru-RU" sz="1000" dirty="0" err="1">
                <a:latin typeface="Times New Roman"/>
                <a:ea typeface="Calibri"/>
              </a:rPr>
              <a:t>водоисточников</a:t>
            </a:r>
            <a:r>
              <a:rPr lang="ru-RU" sz="1000" dirty="0">
                <a:latin typeface="Times New Roman"/>
                <a:ea typeface="Calibri"/>
              </a:rPr>
              <a:t> осуществляют 25 предприятий.</a:t>
            </a:r>
            <a:endParaRPr lang="ru-RU" sz="1000" dirty="0">
              <a:ea typeface="Calibri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/>
                <a:ea typeface="Calibri"/>
              </a:rPr>
              <a:t>Хозяйственно-питьевое водоснабжение населения района также осуществляется за счет нецентрализованных источников: из шахтных колодцев и каптированных родников. Однако санитарное состояние колодцев находится на низком уровне, родники требуют проведения работ по благоустройству. Общее количество жителей, пользующихся данными источниками питьевой воды, в целом по району составляет около 4 тыс. человек.</a:t>
            </a:r>
            <a:endParaRPr lang="ru-RU" sz="1000" dirty="0">
              <a:ea typeface="Calibri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/>
                <a:ea typeface="Calibri"/>
              </a:rPr>
              <a:t>Всего по району имеется 123 колодца и 22 родника, используемых для целей водоснабжения, большая часть колодцев требует ремонта, 5 родников требуют проведения работ по благоустройству.</a:t>
            </a:r>
            <a:endParaRPr lang="ru-RU" sz="1000" dirty="0">
              <a:ea typeface="Calibri"/>
            </a:endParaRPr>
          </a:p>
          <a:p>
            <a:pPr marL="179705" indent="450215" algn="just">
              <a:spcAft>
                <a:spcPts val="0"/>
              </a:spcAft>
            </a:pPr>
            <a:r>
              <a:rPr lang="ru-RU" sz="1000" dirty="0">
                <a:latin typeface="Times New Roman"/>
                <a:ea typeface="Times New Roman"/>
                <a:cs typeface="Times New Roman"/>
              </a:rPr>
              <a:t>Общая протяженность сетей водопровода в Островском районе составляет 66 км. </a:t>
            </a:r>
            <a:endParaRPr lang="ru-RU" sz="1000" dirty="0">
              <a:latin typeface="Times New Roman"/>
              <a:ea typeface="Times New Roman"/>
              <a:cs typeface="Calibri"/>
            </a:endParaRPr>
          </a:p>
          <a:p>
            <a:r>
              <a:rPr lang="ru-RU" sz="1000" dirty="0">
                <a:latin typeface="Times New Roman"/>
                <a:ea typeface="Calibri"/>
              </a:rPr>
              <a:t>Основной объем водопроводных систем функционирует с 1970–1980 гг. В настоящее время в результате нехватки финансирования работ по ежегодному ремонту и замене водопроводных сетей их износ составляет около 70%, что обуславливает высокий показатель их аварийности</a:t>
            </a:r>
            <a:endParaRPr lang="ru-RU" sz="1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60032" y="433818"/>
            <a:ext cx="3371123" cy="17281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450215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1000" u="sng" dirty="0">
                <a:latin typeface="Times New Roman"/>
                <a:ea typeface="Calibri"/>
              </a:rPr>
              <a:t>2. Водоотведение </a:t>
            </a:r>
            <a:endParaRPr lang="ru-RU" sz="1000" b="1" dirty="0">
              <a:latin typeface="Arial"/>
              <a:ea typeface="Calibri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/>
                <a:ea typeface="Calibri"/>
              </a:rPr>
              <a:t>Район имеет низкую обеспеченность канализационными сетями. В настоящее время коммунальные канализационные сети функционируют только в п. Островское, </a:t>
            </a:r>
            <a:r>
              <a:rPr lang="ru-RU" sz="1000" dirty="0" err="1">
                <a:latin typeface="Times New Roman"/>
                <a:ea typeface="Calibri"/>
              </a:rPr>
              <a:t>ст.Ивашево</a:t>
            </a:r>
            <a:r>
              <a:rPr lang="ru-RU" sz="1000" dirty="0">
                <a:latin typeface="Times New Roman"/>
                <a:ea typeface="Calibri"/>
              </a:rPr>
              <a:t>, ст. Островское, </a:t>
            </a:r>
            <a:r>
              <a:rPr lang="ru-RU" sz="1000" dirty="0" err="1">
                <a:latin typeface="Times New Roman"/>
                <a:ea typeface="Calibri"/>
              </a:rPr>
              <a:t>с.Игодово</a:t>
            </a:r>
            <a:r>
              <a:rPr lang="ru-RU" sz="1000" dirty="0">
                <a:latin typeface="Times New Roman"/>
                <a:ea typeface="Calibri"/>
              </a:rPr>
              <a:t>,  с. </a:t>
            </a:r>
            <a:r>
              <a:rPr lang="ru-RU" sz="1000" dirty="0" err="1">
                <a:latin typeface="Times New Roman"/>
                <a:ea typeface="Calibri"/>
              </a:rPr>
              <a:t>Щелыково</a:t>
            </a:r>
            <a:r>
              <a:rPr lang="ru-RU" sz="1000" dirty="0">
                <a:latin typeface="Times New Roman"/>
                <a:ea typeface="Calibri"/>
              </a:rPr>
              <a:t>. Канализуются только часть общественно значимых объектов и промышленные предприятий. Жилые дома частного сектора не канализованы. </a:t>
            </a:r>
            <a:endParaRPr lang="ru-RU" sz="1000" dirty="0">
              <a:ea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4869160"/>
            <a:ext cx="4032448" cy="168507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450215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1000" u="sng" dirty="0">
                <a:latin typeface="Times New Roman"/>
                <a:ea typeface="Calibri"/>
              </a:rPr>
              <a:t>3. Теплоснабжение</a:t>
            </a:r>
            <a:endParaRPr lang="ru-RU" sz="1000" b="1" dirty="0">
              <a:latin typeface="Arial"/>
              <a:ea typeface="Calibri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/>
                <a:ea typeface="Calibri"/>
              </a:rPr>
              <a:t>Состояние теплового хозяйства района оценивается как неудовлетворительное. Централизованное теплоснабжение осуществляется только в некоторых населенных пунктах района. Социально-значимые объекты отапливаются котельными (ДК, школы, здания администраций, и т.д.). Суммарная установленная мощность котельных в Островском районе составляет 28,9 МВт. Произведенная тепловая энергия за год всех котельных составляет 64 920 Гкал.</a:t>
            </a:r>
            <a:endParaRPr lang="ru-RU" sz="1000" dirty="0">
              <a:ea typeface="Calibri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45313"/>
            <a:ext cx="2252839" cy="16896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06" t="4129" b="49132"/>
          <a:stretch/>
        </p:blipFill>
        <p:spPr bwMode="auto">
          <a:xfrm>
            <a:off x="7280804" y="2162010"/>
            <a:ext cx="1600224" cy="26562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2117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3"/>
            <a:ext cx="4752528" cy="369331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450215">
              <a:spcBef>
                <a:spcPts val="1200"/>
              </a:spcBef>
              <a:spcAft>
                <a:spcPts val="0"/>
              </a:spcAft>
            </a:pPr>
            <a:r>
              <a:rPr lang="ru-RU" sz="1200" u="sng" dirty="0">
                <a:latin typeface="Times New Roman" pitchFamily="18" charset="0"/>
                <a:ea typeface="Calibri"/>
                <a:cs typeface="Times New Roman" pitchFamily="18" charset="0"/>
              </a:rPr>
              <a:t>4. Электроснабжение</a:t>
            </a:r>
            <a:endParaRPr lang="ru-RU" sz="12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По территории района проложены распределительные линии электропередачи 110, 35, 10–6 и 0,4 </a:t>
            </a:r>
            <a:r>
              <a:rPr lang="ru-RU" sz="1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кВ.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 Протяженность ВЛЭП 110 </a:t>
            </a:r>
            <a:r>
              <a:rPr lang="ru-RU" sz="1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кВ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 на территории Островского района составляет 85,5 км, ВЛЭП 35 </a:t>
            </a:r>
            <a:r>
              <a:rPr lang="ru-RU" sz="1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кВ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 – 122,7 км, ВЛЭП 10/04 </a:t>
            </a:r>
            <a:r>
              <a:rPr lang="ru-RU" sz="1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кВ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 – 760 км (таблица 3.9.9). В целом в районе действует полукольцевая и линейная системы электроснабжения. ОАО «Костромаэнерго» – распределительная сетевая компания, являющаяся филиалом ОАО «МРСК Центра» и обеспечивающая транспорт, передачу электроэнергии и подключение потребителей к сетям 0,4-110 </a:t>
            </a:r>
            <a:r>
              <a:rPr lang="ru-RU" sz="1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кВ.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 Полномочия по эксплуатации электрических сетей переданы Островскому району электрических сетей (РЭС) филиала ОАО «МРСК Центра» - «Костромаэнерго».</a:t>
            </a:r>
          </a:p>
          <a:p>
            <a:pPr indent="450215" algn="just"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На территории Островского района расположены 2 электрические подстанции напряжением 110/35/10 в п. Красная Поляна, п. Александровское и 4 электрические подстанции напряжением 35/10 в с. </a:t>
            </a:r>
            <a:r>
              <a:rPr lang="ru-RU" sz="1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Игодово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, д. </a:t>
            </a:r>
            <a:r>
              <a:rPr lang="ru-RU" sz="1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Клеванцово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, п. Островское, с. </a:t>
            </a:r>
            <a:r>
              <a:rPr lang="ru-RU" sz="1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Адищево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indent="450215" algn="just"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Трансформаторных подстанций 10(6)/0,4 </a:t>
            </a:r>
            <a:r>
              <a:rPr lang="ru-RU" sz="1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кВ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 в районе расположено 279 шт. суммарной мощностью 57056 </a:t>
            </a:r>
            <a:r>
              <a:rPr lang="ru-RU" sz="1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кВ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А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. </a:t>
            </a:r>
            <a:endParaRPr lang="ru-RU" sz="2400" dirty="0">
              <a:effectLst/>
              <a:latin typeface="Times New Roman"/>
              <a:ea typeface="Times New Roman"/>
              <a:cs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3907" y="4750621"/>
            <a:ext cx="4572000" cy="14773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457200" indent="450215">
              <a:spcBef>
                <a:spcPts val="1200"/>
              </a:spcBef>
              <a:spcAft>
                <a:spcPts val="0"/>
              </a:spcAft>
            </a:pPr>
            <a:r>
              <a:rPr lang="ru-RU" sz="1200" u="sng" dirty="0">
                <a:latin typeface="Times New Roman" pitchFamily="18" charset="0"/>
                <a:ea typeface="Calibri"/>
                <a:cs typeface="Times New Roman" pitchFamily="18" charset="0"/>
              </a:rPr>
              <a:t>5. Газоснабжение</a:t>
            </a:r>
            <a:endParaRPr lang="ru-RU" sz="12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7200" algn="just"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 Островском районе 5050 квартир газифицированы сжиженным газом. Три групповых резервуара. Снабжение населения газом в баллонных ёмкостях осуществляют специализированная организация и индивидуальные предприниматели. В эксплуатации у населения находится 10 400 штук баллонов</a:t>
            </a:r>
            <a:r>
              <a:rPr lang="ru-RU" dirty="0">
                <a:latin typeface="Times New Roman"/>
                <a:ea typeface="Calibri"/>
              </a:rPr>
              <a:t>.</a:t>
            </a:r>
            <a:endParaRPr lang="ru-RU" dirty="0">
              <a:ea typeface="Calibri"/>
            </a:endParaRPr>
          </a:p>
        </p:txBody>
      </p:sp>
      <p:pic>
        <p:nvPicPr>
          <p:cNvPr id="11266" name="Picture 2" descr="C:\Documents and Settings\Ольга\Мои документы\Мои рисунки\здания\0K75OZCAROSW1LCANCEJUWCAEFHIQMCAE3KE07CAY58P6YCAE1S1V1CAQO0PKSCASMEMMQCAO332JOCA46NXRACAZBEXZMCA6NG279CAXO70DWCAQP1G9DCA38263PCA7JSOPYCAPGSIT9CALN34SDCA0S96D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65104"/>
            <a:ext cx="3384376" cy="22483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Documents and Settings\Ольга\Мои документы\Мои рисунки\здания\WCUCHECA3HL75MCA6NRQUPCAH54OU4CAMPLRENCAF3WTOGCAQ0TE10CA1N04I9CA6MFES6CAXI29SCCAW2MV58CAWS4Z1RCABB6OIWCAEQPMT9CAMU3P2BCAD2SIB8CA0LPSJCCABSHNITCABENKW0CACDS4S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68760"/>
            <a:ext cx="3564396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526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5"/>
            <a:ext cx="7884368" cy="166199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Финансовая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инфраструктура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территории района расположены финансово-кредитные учреждения: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1) Дополнительный офис № 8640/085 Костромского отделения № 8640 ПАО «Сбербанк России» в п. Островское. Передвижной пункт кассовых операций № 8640/6005 работает на территории района (понедельник –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н.п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Клеванцово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вторник –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н.п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Адищево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среда –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н.п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Дымница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четверг –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н.п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Ивашево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пятница –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н.п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Александровское).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2) Дополнительный офис № 3349/51/02 в п. Островское Костромского регионального филиала ОАО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Россельхозбанк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Из страховых компаний на территории района работает страховой отдел филиала ООО «Росгосстрах» в Костромской области и  Страховая компания «Согласие».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4590" y="2780928"/>
            <a:ext cx="8547890" cy="38164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Телекоммуникационные системы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Распространением телевизионных и радиопрограмм на территории Костромской области, в том числе Островского муниципального района, занимается Костромская ОРТПЦ.</a:t>
            </a:r>
          </a:p>
          <a:p>
            <a:pPr indent="450215" algn="just"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Охват вещанием (%) Филиала «РТРС» Костромского ОРТПЦ составляет: </a:t>
            </a:r>
          </a:p>
          <a:p>
            <a:pPr indent="450215" algn="just"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– ТВ программы: Первый канал – 94 %; Россия +ГТРК «Кострома» – 94 %; Русь – 87 %; </a:t>
            </a:r>
          </a:p>
          <a:p>
            <a:pPr indent="450215" algn="just"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– РВ программы: Радио России +ГТРК «Кострома» – 98%; Маяк – 98%.</a:t>
            </a:r>
          </a:p>
          <a:p>
            <a:pPr indent="450215" algn="just"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 сельской местности осуществляется эфирное радиовещание.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Услуги электрической связи оказывает  филиал Ярославской и Костромской областей ОАО «Ростелеком», которой принадлежит большая доля рынка данных услуг. В пос. Островское в здании ЦАТС по ул. Советская, 95 смонтирована и работает цифровая электронная АТС ёмкостью на 1800 номеров. От центральной АТС по улицам посёлка построена телефонная канализация, протяжённость которой составляет 5,24 км. В ЦАТС включены 12 сельских телефонных станций: 9 координатных и 3 электронные. Электронные АТС установлены в </a:t>
            </a:r>
            <a:r>
              <a:rPr lang="ru-RU" sz="1100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н.п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Щелыково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Хомутово, </a:t>
            </a:r>
            <a:r>
              <a:rPr lang="ru-RU" sz="1100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Игодово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По волоконно-оптическому кабелю работают телефонные станции </a:t>
            </a:r>
            <a:r>
              <a:rPr lang="ru-RU" sz="1100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Клеванцово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Дымница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Александровское, </a:t>
            </a:r>
            <a:r>
              <a:rPr lang="ru-RU" sz="1100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Ивашево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Щелыково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Адищево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Общая монтированная ёмкость 2100 номеров, в том числе ёмкость электронных станций 600 номеров.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2009 году  введена в эксплуатацию система подвижной связи стандарта </a:t>
            </a:r>
            <a:r>
              <a:rPr lang="en-US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CDMA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для обеспечения телефонной связью всех желающих в местах, где отсутствует возможность установки проводного телефона. При выполнении инвестиционной программы по оказанию универсальной услуги на территории Костромской области по Островскому району из 100 установленных универсальных таксофонов 51 включен через систему </a:t>
            </a:r>
            <a:r>
              <a:rPr lang="en-US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CDMA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Количество основных телефонных аппаратов по району составляет 3013 штук. Успешно развивается новый вид услуги по предоставлению доступа в Интернет по технологии </a:t>
            </a:r>
            <a:r>
              <a:rPr lang="en-US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ADSL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(по проводной телефонной линии).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 территории района работают сотовые операторы: </a:t>
            </a:r>
            <a:r>
              <a:rPr lang="ru-RU" sz="1100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БиЛайн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МТС, Мегафон, </a:t>
            </a:r>
            <a:r>
              <a:rPr lang="en-US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TELE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2.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 территории района работают 14 почтовых отделений.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12290" name="Picture 2" descr="C:\Documents and Settings\Ольга\Мои документы\Мои рисунки\здания\sberbank630-530x3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26407"/>
            <a:ext cx="1417384" cy="7876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Documents and Settings\Ольга\Мои документы\Мои рисунки\здания\CVPTWCCAZ3PZNOCATI98ZWCA8NP072CAFTI9WNCA3OJ2S1CA1DNZBNCABNORDXCACFU134CAZ73L2QCATE28Z1CA7C14I8CAVXZGJJCAZ3PUZMCATVUL2WCAFSNYS8CAKSJQB1CATIOI1QCAEZ7A9ECA9GECM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76283"/>
            <a:ext cx="1194982" cy="8226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Documents and Settings\Ольга\Мои документы\Мои рисунки\здания\HQR968CAAA4CKJCATK22VTCAB3U8IBCAX6B8IBCA1VLWRDCA1G1DNJCAFJCO8ECAWV817PCAD4XDHJCAXFA1CBCA8465GQCAQKVV2WCAT15JYVCA3LICJICAQM26PHCAXUDO2VCAEBE82UCAYOG8NTCA9POSM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976283"/>
            <a:ext cx="1512168" cy="75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Documents and Settings\Ольга\Мои документы\Мои рисунки\здания\BS1D0ECAGXXIDRCA5F1CJ8CAWV40ETCA2458IGCA9HN4U4CA5AVCKBCA8WRPWMCA2D7NGRCA382H3YCAA6XTR9CAP4J4DUCASF2SLRCADOILF9CAE0J1VLCATHJVIPCA7NQ1V3CA83SDQBCAGBGCW4CARXQ9Z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034526"/>
            <a:ext cx="1059224" cy="70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Documents and Settings\Ольга\Мои документы\Мои рисунки\здания\TK9X7FCAXB783NCARGO2AWCAARH8OFCA8046LTCAKHKASYCA91PG54CAKO2SJGCAPPEFS5CAS9JCHMCA41JD80CAG2JD8HCAOHSJSLCAPXR10ECA4E1WLMCARA6Z94CAYPYF22CALZBZVKCA3FW52DCAGMWQX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107877"/>
            <a:ext cx="1118888" cy="55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Documents and Settings\Ольга\Мои документы\Мои рисунки\здания\62UHY4CAGBSRI1CATGNQWXCA068JGOCA8NNQUHCA7Z6LP8CAS2VXQFCADB0LRGCAGAYTTJCAI38IOFCA29KB18CA7PCDDWCAWI8C1UCA8UFFLVCAS2P1SECAZW3JA5CA25ELCSCA4F8W1UCA74S73KCACRE2S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5" y="2103684"/>
            <a:ext cx="958182" cy="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C:\Documents and Settings\Ольга\Мои документы\Мои рисунки\здания\82FHKXCAH3PZPQCA2UNK2VCA5ANS8WCAGZ7FROCA9WMZNRCAPY904YCAKIL22SCAKWWMTZCAL5GE9SCA1UI0DNCA4RFV8MCATEN78YCAYL3R2TCA2LZTQ6CA1XN311CAO33NZWCA13NX71CAS22PSDCALH223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5894" y="2107879"/>
            <a:ext cx="747888" cy="55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443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1876668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i="1" dirty="0">
                <a:ea typeface="Calibri"/>
                <a:cs typeface="Times New Roman"/>
              </a:rPr>
              <a:t>Глава 5. Тарифы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6140" y="965642"/>
            <a:ext cx="2213992" cy="9417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/>
                <a:ea typeface="Calibri"/>
              </a:rPr>
              <a:t>ЭЛЕКТРОСНАБЖЕНИЕ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Calibri"/>
              </a:rPr>
              <a:t>Для населения</a:t>
            </a:r>
            <a:endParaRPr lang="ru-RU" sz="1200" b="1" dirty="0" smtClean="0">
              <a:latin typeface="Times New Roman"/>
              <a:ea typeface="Calibri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/>
                <a:ea typeface="Calibri"/>
              </a:rPr>
              <a:t> с 01.01.2015г.</a:t>
            </a:r>
            <a:r>
              <a:rPr lang="ru-RU" sz="1200" dirty="0" smtClean="0">
                <a:latin typeface="Times New Roman"/>
                <a:ea typeface="Calibri"/>
              </a:rPr>
              <a:t> – 2,41 руб./кВт.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latin typeface="Times New Roman"/>
                <a:ea typeface="Calibri"/>
              </a:rPr>
              <a:t>с </a:t>
            </a:r>
            <a:r>
              <a:rPr lang="ru-RU" sz="1200" b="1" dirty="0" smtClean="0">
                <a:latin typeface="Times New Roman"/>
                <a:ea typeface="Calibri"/>
              </a:rPr>
              <a:t>01.07.2015г</a:t>
            </a:r>
            <a:r>
              <a:rPr lang="ru-RU" sz="1200" b="1" dirty="0">
                <a:latin typeface="Times New Roman"/>
                <a:ea typeface="Calibri"/>
              </a:rPr>
              <a:t>.</a:t>
            </a:r>
            <a:r>
              <a:rPr lang="ru-RU" sz="1200" dirty="0">
                <a:latin typeface="Times New Roman"/>
                <a:ea typeface="Calibri"/>
              </a:rPr>
              <a:t> – </a:t>
            </a:r>
            <a:r>
              <a:rPr lang="ru-RU" sz="1200" dirty="0" smtClean="0">
                <a:latin typeface="Times New Roman"/>
                <a:ea typeface="Calibri"/>
              </a:rPr>
              <a:t>2,62 </a:t>
            </a:r>
            <a:r>
              <a:rPr lang="ru-RU" sz="1200" dirty="0">
                <a:latin typeface="Times New Roman"/>
                <a:ea typeface="Calibri"/>
              </a:rPr>
              <a:t>руб./кВт</a:t>
            </a:r>
            <a:endParaRPr lang="ru-RU" sz="1200" dirty="0">
              <a:ea typeface="Calibri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6544922"/>
              </p:ext>
            </p:extLst>
          </p:nvPr>
        </p:nvGraphicFramePr>
        <p:xfrm>
          <a:off x="323528" y="4811478"/>
          <a:ext cx="7056784" cy="1758315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440160"/>
                <a:gridCol w="1728192"/>
                <a:gridCol w="648072"/>
                <a:gridCol w="720080"/>
                <a:gridCol w="720080"/>
                <a:gridCol w="648072"/>
                <a:gridCol w="576064"/>
                <a:gridCol w="576064"/>
              </a:tblGrid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Ресурсоснабжающая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ГВС 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Водоснабжение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водоотведение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1.01.15г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1.07.15г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1.01.15г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1.07.15г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1.01.15г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1.07.15г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МУП "Ресурс"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№14/388 от 02.12.2014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46,56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76,43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МУП "Тепловик"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№14/310 от 17.11.2014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38,81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42,07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69,36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72,83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571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Учреждение "Санаторий Щелыково"СТД РФ"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№14/423 от 15.12.2014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131,75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27,35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29,64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43,70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47,37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население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155,47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166,39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34,98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51,57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00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 Г Б У "Островский ПНИ"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№14/424 от 15.12.14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868144" y="1236485"/>
            <a:ext cx="2256772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 fontAlgn="b"/>
            <a:r>
              <a:rPr lang="ru-RU" dirty="0">
                <a:solidFill>
                  <a:srgbClr val="000000"/>
                </a:solidFill>
                <a:latin typeface="Times New Roman"/>
              </a:rPr>
              <a:t>Тарифы  на</a:t>
            </a:r>
            <a:r>
              <a:rPr lang="ru-RU" sz="2000" b="1" i="1" dirty="0">
                <a:solidFill>
                  <a:srgbClr val="000000"/>
                </a:solidFill>
                <a:latin typeface="Times New Roman"/>
              </a:rPr>
              <a:t> 2015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год.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74692172"/>
              </p:ext>
            </p:extLst>
          </p:nvPr>
        </p:nvGraphicFramePr>
        <p:xfrm>
          <a:off x="336140" y="2204864"/>
          <a:ext cx="4811924" cy="242887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784009"/>
                <a:gridCol w="1875787"/>
                <a:gridCol w="576064"/>
                <a:gridCol w="576064"/>
              </a:tblGrid>
              <a:tr h="333375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тепловая энергия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1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Ресурсоснабжающая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организация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Постановления департамента </a:t>
                      </a:r>
                      <a:r>
                        <a:rPr lang="ru-RU" sz="10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</a:t>
                      </a: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регулирования цен и тарифов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1.01.15г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1.07.15г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67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МУП "Ресурс"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№14/222 от 20.10.2014.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2989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3162,61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67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МУП "Тепловик"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№14/382 от 02.12.2014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2747,91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2920,02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6225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Учреждение "Санаторий Щелыково"СТД РФ"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№14/356 от 25.11.2014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2088,09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2227,32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04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население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2463,95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2628,24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95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 Г Б У "Островский ПНИ"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№14/355 от 25.11.14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1725,22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1806,87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3314" name="Picture 2" descr="C:\Documents and Settings\Ольга\Мои документы\Мои рисунки\здания\4G0J3LCACQ2LBICACEO03UCA5O3529CA0F4H9WCA9IIVS6CA1TPJLHCA1C9RFICA6UOF57CAUDZ7LPCAWOBABFCAIZJ09RCAFC6817CAV4P8PMCACWP7W7CADDI4YTCAZPYQTMCA8DPTSACAHPWX1NCAQLU8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4945" y="4869160"/>
            <a:ext cx="1521534" cy="1728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Documents and Settings\Ольга\Мои документы\Мои рисунки\здания\YNAZW1CAXIGAQHCA8N28W5CASG4V8KCAOU4FZ6CAO2X0WDCA07IQI6CANYNBLQCAFK8SJNCAHR836WCAOQXHYRCAMMW05GCAVIA421CAWBF4QWCA9A64STCAEHLQUGCA5CXQW4CAB6OKZUCA2EUY9CCAL9JZS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387"/>
          <a:stretch/>
        </p:blipFill>
        <p:spPr bwMode="auto">
          <a:xfrm>
            <a:off x="5201653" y="2276872"/>
            <a:ext cx="3684030" cy="23630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Documents and Settings\Ольга\Мои документы\Мои рисунки\здания\2VBYVCCAA219YMCARHZ385CA9BXTDUCA1R16LKCAVZKST3CAGZHYI0CAWBB1O9CARSJI6BCARHST4ACARVFEH4CAIYZPXICA93549FCARR6T3CCAM0R93FCAPU0F74CAQTWHPSCAHWHJ3FCAPZLFD3CAAQCJF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52967"/>
            <a:ext cx="2733675" cy="1809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163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79403"/>
            <a:ext cx="4248472" cy="33855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i="1" dirty="0">
                <a:latin typeface="Times New Roman"/>
                <a:ea typeface="Times New Roman"/>
                <a:cs typeface="Times New Roman"/>
              </a:rPr>
              <a:t>Глава 6. Природно-ресурсный потенциал </a:t>
            </a:r>
            <a:endParaRPr lang="ru-RU" sz="1600" dirty="0">
              <a:effectLst/>
              <a:latin typeface="Times New Roman"/>
              <a:ea typeface="Times New Roman"/>
              <a:cs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4429" y="1614912"/>
            <a:ext cx="2592288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000" dirty="0" smtClean="0">
                <a:latin typeface="Times New Roman"/>
                <a:ea typeface="Times New Roman"/>
                <a:cs typeface="Times New Roman"/>
              </a:rPr>
              <a:t>На </a:t>
            </a:r>
            <a:r>
              <a:rPr lang="ru-RU" sz="1000" dirty="0">
                <a:latin typeface="Times New Roman"/>
                <a:ea typeface="Times New Roman"/>
                <a:cs typeface="Times New Roman"/>
              </a:rPr>
              <a:t>территории района главным богатством является торф. В районе насчитывается 85 месторождений с общей площадью 52 тыс. га.</a:t>
            </a:r>
            <a:endParaRPr lang="ru-RU" sz="1000" dirty="0">
              <a:effectLst/>
              <a:latin typeface="Times New Roman"/>
              <a:ea typeface="Times New Roman"/>
              <a:cs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825678"/>
            <a:ext cx="3995936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b="1" dirty="0">
                <a:latin typeface="Times New Roman"/>
                <a:ea typeface="Times New Roman"/>
                <a:cs typeface="Times New Roman"/>
              </a:rPr>
              <a:t>НАИБОЛЕЕ КРУПНЫЕ ЗАЛЕЖИ ТОРФА.</a:t>
            </a:r>
            <a:endParaRPr lang="ru-RU" sz="1400" dirty="0">
              <a:effectLst/>
              <a:latin typeface="Times New Roman"/>
              <a:ea typeface="Times New Roman"/>
              <a:cs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02260537"/>
              </p:ext>
            </p:extLst>
          </p:nvPr>
        </p:nvGraphicFramePr>
        <p:xfrm>
          <a:off x="3275856" y="1330541"/>
          <a:ext cx="5390832" cy="168249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532255"/>
                <a:gridCol w="1338297"/>
                <a:gridCol w="1440160"/>
                <a:gridCol w="108012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торфяных месторождений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Направление расположение от Островского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Тип залежи торфа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Запасы торфа –сырца (га)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Рыболовское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5760" indent="-36576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СВ-20</a:t>
                      </a:r>
                      <a:endParaRPr lang="ru-RU" sz="1000" b="1" i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Верх.-переходный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22 224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Половчиновское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СВ-23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Верховой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10 848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Рукавец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5760" indent="-36576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СВ-22</a:t>
                      </a:r>
                      <a:endParaRPr lang="ru-RU" sz="1000" b="1" i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Верховой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5 950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Дедушкино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СВ-14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Низинный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3 420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Тиманцевское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ЮЗ-27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Переходный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4 424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23528" y="856456"/>
            <a:ext cx="2499082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just"/>
            <a:r>
              <a:rPr lang="ru-RU" sz="1200" i="1" u="sng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6.1. Минерально-сырьевые ресурсы</a:t>
            </a:r>
            <a:endParaRPr lang="ru-RU" sz="1200" dirty="0">
              <a:solidFill>
                <a:prstClr val="black"/>
              </a:solidFill>
              <a:latin typeface="Times New Roman"/>
              <a:ea typeface="Times New Roman"/>
              <a:cs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3068960"/>
            <a:ext cx="5436604" cy="13849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  <a:cs typeface="Times New Roman"/>
              </a:rPr>
              <a:t>Повсеместно обнаружены глины, разведанные запасы составляют 31 тыс. </a:t>
            </a:r>
            <a:r>
              <a:rPr lang="ru-RU" sz="1200" dirty="0" err="1">
                <a:latin typeface="Times New Roman"/>
                <a:ea typeface="Times New Roman"/>
                <a:cs typeface="Times New Roman"/>
              </a:rPr>
              <a:t>куб.м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. Запасы  песка составляют около 611 тыс. </a:t>
            </a:r>
            <a:r>
              <a:rPr lang="ru-RU" sz="1200" dirty="0" err="1">
                <a:latin typeface="Times New Roman"/>
                <a:ea typeface="Times New Roman"/>
                <a:cs typeface="Times New Roman"/>
              </a:rPr>
              <a:t>куб.м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. и гравия 60 тыс. куб. м, встречаются фосфориты и глины кирпично-черепичные.</a:t>
            </a:r>
            <a:endParaRPr lang="ru-RU" sz="1200" dirty="0">
              <a:latin typeface="Times New Roman"/>
              <a:ea typeface="Times New Roman"/>
              <a:cs typeface="Calibri"/>
            </a:endParaRPr>
          </a:p>
          <a:p>
            <a:pPr indent="450215"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  <a:cs typeface="Times New Roman"/>
              </a:rPr>
              <a:t>Более подробная характеристика минерально-сырьевых ресурсов представлена в схеме территориального планирования на официальном сайте администрации Островского муниципального района в сети Интернет 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2"/>
              </a:rPr>
              <a:t>www.ostrovskoe.ru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1200" dirty="0">
              <a:effectLst/>
              <a:latin typeface="Times New Roman"/>
              <a:ea typeface="Times New Roman"/>
              <a:cs typeface="Calibri"/>
            </a:endParaRPr>
          </a:p>
        </p:txBody>
      </p:sp>
      <p:pic>
        <p:nvPicPr>
          <p:cNvPr id="14337" name="Picture 1" descr="C:\Documents and Settings\Ольга\Мои документы\Мои рисунки\здания\boloto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429" y="2574481"/>
            <a:ext cx="2881018" cy="37589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Documents and Settings\Ольга\Мои документы\Мои рисунки\здания\O0Q8KGCA986OZXCA16CWH6CAWE7SLFCASNNC37CA55TO37CAM31A0ECAQ018OTCAMNLGQPCA229TK3CAJMSNAYCAMZRB6MCACSS59HCA8HM0T1CAZ8X9V4CAESBM13CAOBDQOICA4GM9IKCAQWE2YQCAZ0NYG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8062" y="4653136"/>
            <a:ext cx="2783914" cy="1909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Documents and Settings\Ольга\Мои документы\Мои рисунки\здания\3D7KL0CA58ABFXCAWELB0XCAK22L7WCAQY8X8LCAZTEZKVCA07LYY6CAV9NQXBCAO2MW1FCAW1AZ69CA2JFZULCAK1WLL4CAQF5S0MCAAOK019CAO7CX8QCA8IJ44HCA2UCAN6CA2J4DEDCALHIUWSCA8I0A1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9170" y="4653136"/>
            <a:ext cx="2793964" cy="1909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3304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27301" y="1147725"/>
            <a:ext cx="6381875" cy="540147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500" dirty="0" smtClean="0"/>
              <a:t>Искренне рада возможности представить вам  Островский муниципальный район        Костромской области. Из года в год мы стараемся привлечь на нашу территорию как можно больше инвесторов, предлагая им уникальное сочетание целого ряда конкурентных преимуществ: удобное географическое положение, лесные, земельные и людские ресурсы.</a:t>
            </a:r>
          </a:p>
          <a:p>
            <a:pPr algn="just"/>
            <a:r>
              <a:rPr lang="ru-RU" sz="1500" dirty="0" smtClean="0"/>
              <a:t>Администрация района делает все возможное, чтобы не только сохранить, но и существенно повысить темпы экономического развития. Интересы инвесторов защищены и гарантированы на правовом уровне.</a:t>
            </a:r>
          </a:p>
          <a:p>
            <a:pPr algn="just"/>
            <a:r>
              <a:rPr lang="ru-RU" sz="1500" dirty="0" smtClean="0"/>
              <a:t>Привлечение инвестиций в экономику района является одним из приоритетов в деятельности районных властей. Администрация района открыта к сотрудничеству с потенциальными инвесторами. Мы готовы оказать помощь при подборе площадок для реализации проектов, оказать содействие и поддержку на всех этапах их реализации, создать все необходимые условия для бизнеса.</a:t>
            </a:r>
          </a:p>
          <a:p>
            <a:pPr algn="just"/>
            <a:r>
              <a:rPr lang="ru-RU" sz="1500" dirty="0" smtClean="0"/>
              <a:t>Приглашаю представителей деловых кругов в Островский район. Мы ждем от вас новых идей, предложений и бизнес–планов, лучшие из которых, уверена, будут успешно реализованы на территории нашего района.</a:t>
            </a:r>
          </a:p>
          <a:p>
            <a:pPr algn="just"/>
            <a:r>
              <a:rPr lang="ru-RU" sz="1500" dirty="0" smtClean="0"/>
              <a:t>Надеемся, что представленные материалы позволят сделать правильный выбор и по достоинству оценить перспективы взаимовыгодного сотрудничества.</a:t>
            </a:r>
          </a:p>
          <a:p>
            <a:pPr algn="just"/>
            <a:endParaRPr lang="ru-RU" sz="1500" dirty="0" smtClean="0"/>
          </a:p>
          <a:p>
            <a:pPr algn="just"/>
            <a:r>
              <a:rPr lang="ru-RU" sz="1500" dirty="0" smtClean="0"/>
              <a:t>Галина Анатольевна Полякова, </a:t>
            </a:r>
          </a:p>
          <a:p>
            <a:pPr algn="just"/>
            <a:r>
              <a:rPr lang="ru-RU" sz="1500" dirty="0" smtClean="0"/>
              <a:t>глава Островского муниципального района</a:t>
            </a:r>
            <a:endParaRPr lang="ru-RU" sz="15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555776" y="580561"/>
            <a:ext cx="5616624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/>
              <a:t>Уважаемые Дамы и Господа!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35" r="20976"/>
          <a:stretch/>
        </p:blipFill>
        <p:spPr bwMode="auto">
          <a:xfrm>
            <a:off x="240251" y="1147725"/>
            <a:ext cx="2274506" cy="2681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3317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3224" y="360967"/>
            <a:ext cx="2227469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i="1" u="sng" dirty="0">
                <a:latin typeface="Times New Roman"/>
                <a:ea typeface="Times New Roman"/>
                <a:cs typeface="Times New Roman"/>
              </a:rPr>
              <a:t>6.2. Лесные  ресурсы</a:t>
            </a:r>
            <a:endParaRPr lang="ru-RU" sz="2400" dirty="0">
              <a:effectLst/>
              <a:latin typeface="Times New Roman"/>
              <a:ea typeface="Times New Roman"/>
              <a:cs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3282" y="734498"/>
            <a:ext cx="5174822" cy="60016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Территория района расположена в таёжно-лесной зоне. В настоящее время большая часть территории района - 180 тыс. га, или 74 %, покрыты лесом. Это основное богатство района и оно достаточно эксплуатируется. Перспективным для района направлением можно считать развитие производств по углубленной переработке древесины. Наиболее распространены смешанные леса, состоящие из ели, берёзы, осины.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Лесохозяйственная организация ОГУ «Островское лесничество» осуществляет охрану, защиту и воспроизводство лесов на общей площади 185 тыс. га. Значительные площади лесного фонда заняты эксплуатационными лесами (91.9%) , а запас деловой древесины и расчетная лесосека в них достаточно высоки. Общий запас древесины составляет 30,5 млн. м</a:t>
            </a:r>
            <a:r>
              <a:rPr lang="ru-RU" sz="12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 том числе 12 млн. м</a:t>
            </a:r>
            <a:r>
              <a:rPr lang="ru-RU" sz="12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хвойной. В последние годы план выборки лесосечного фонда не выполняется. Расчетная лесосека по району составляет 535,9 тыс. м</a:t>
            </a:r>
            <a:r>
              <a:rPr lang="ru-RU" sz="12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освоена в 2011 году на 46%. Породная структура лесных насаждений следующая: леса, сформированные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мягколиственными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породами, занимают 65% лесопокрытой площади (из них 83 % -березняки); хвойными породами – 35 % (из них 52 % -сосняки).  Лесосека по хвойному хозяйству содержит до 40-60% древесины лиственных пород. Качественная древесина находится в отдаленных труднодоступных местах. Анализ использования лесосечного фонда показывает, что имеются возможности для дальнейшего роста производства в лесопромышленном комплексе района за счёт более полного ежегодного освоения расчётной лесосеки. Структура лесосечного фонда дает основание утверждать, что расчетная лесосека по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мягколиственному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хозяйству не будет осваиваться до тех пор, пока не будут созданы мощности по глубокой переработке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мягколиственной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 низкосортной древесины.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Анализ показывает, что большая часть заготовленной на территории муниципального района деловой древесины реализуется в круглом виде, поэтому одной из приоритетных  задач для экономики района является отказ от продажи в  другие регионы  круглого леса и переход к вы</a:t>
            </a:r>
            <a:r>
              <a:rPr lang="ru-RU" sz="1200" dirty="0"/>
              <a:t>пуску только обработанной древесины.</a:t>
            </a:r>
          </a:p>
        </p:txBody>
      </p:sp>
      <p:pic>
        <p:nvPicPr>
          <p:cNvPr id="1028" name="Picture 4" descr="C:\Documents and Settings\Ольга\Мои документы\Мои рисунки\Лесозаготовительное производство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250032"/>
            <a:ext cx="3168352" cy="23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All Users\Документы\Мои рисунки\Образцы рисунков\49O5OZCATMK340CAMU5DWLCALH5KJTCA7C4RYFCAB2G6PMCAFUIAZJCA8HUE3XCARIM280CAWRQB21CA6E3OUSCAWQN046CAFDXUYNCAIZNTBHCA447U9BCAI4MWWOCATVAX8JCAR7EU2YCAYPTEPWCASI9Y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0612" y="360966"/>
            <a:ext cx="2631788" cy="19738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835"/>
          <a:stretch/>
        </p:blipFill>
        <p:spPr bwMode="auto">
          <a:xfrm>
            <a:off x="5522746" y="2334807"/>
            <a:ext cx="3427100" cy="17672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5913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C:\Documents and Settings\Ольга\Мои документы\Мои рисунки\здания\ESAOIHCAS4WF4ECAXI60V5CA83U56DCAV17WSICAKVVIL8CAIQME0LCAXEPI6RCAX6GQPGCAZ5SHI7CAZJNO38CA2ZD42OCACPN7H7CAYSP475CAK6VIV6CAZ2IJ7MCAEVTZ7HCA8DBQ3NCA59EDO3CAQ5L21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9864" y="3429000"/>
            <a:ext cx="2266950" cy="1809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48064" y="415490"/>
            <a:ext cx="2918619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i="1" u="sng" dirty="0">
                <a:latin typeface="Times New Roman"/>
                <a:ea typeface="Times New Roman"/>
                <a:cs typeface="Times New Roman"/>
              </a:rPr>
              <a:t>6.3. Биологические  ресурсы</a:t>
            </a:r>
            <a:endParaRPr lang="ru-RU" sz="2400" dirty="0">
              <a:effectLst/>
              <a:latin typeface="Times New Roman"/>
              <a:ea typeface="Times New Roman"/>
              <a:cs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04664"/>
            <a:ext cx="4572000" cy="627511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4572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 smtClean="0">
                <a:latin typeface="Times New Roman" pitchFamily="18" charset="0"/>
                <a:ea typeface="Calibri"/>
                <a:cs typeface="Times New Roman" pitchFamily="18" charset="0"/>
              </a:rPr>
              <a:t>Район богат биологическими ресурсами, и данная отрасль имеет предпосылки к развитию.</a:t>
            </a:r>
          </a:p>
          <a:p>
            <a:pPr indent="4572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 smtClean="0">
                <a:latin typeface="Times New Roman" pitchFamily="18" charset="0"/>
                <a:ea typeface="Calibri"/>
                <a:cs typeface="Times New Roman" pitchFamily="18" charset="0"/>
              </a:rPr>
              <a:t>На территории Островского района обитают следующие виды животных, отнесенные к объектам охоты: лисица, медведь бурый, рысь, куница лесная, горностай, хорь лесной, енотовидная собака, ласка, бурундук, выдра, норка, заяц-беляк, бобр европейский, водяная полевка, белка, ондатра, кабан, лось, глухарь, тетерев, рябчик, куропатка, кряква, выпь, бекас, дупель, веретенник, турухтан и др., из них шесть – лось, медведь бурый, кабан, выдра, бобр европейский, куница лесная, отнесены к видам, добыча которых ограничена ежегодно утверждаемыми квотами. Добыча других видов регулируется сроками и порядком проведения охоты. </a:t>
            </a:r>
          </a:p>
          <a:p>
            <a:pPr indent="4572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 smtClean="0">
                <a:latin typeface="Times New Roman" pitchFamily="18" charset="0"/>
                <a:ea typeface="Calibri"/>
                <a:cs typeface="Times New Roman" pitchFamily="18" charset="0"/>
              </a:rPr>
              <a:t>На территории Островского района зарегистрировано 3 организации – пользователей охотничьими угодьями: Островское районное общество охотников и рыболовов (138 тыс. га), охотхозяйство «Медведь» (15 тыс. га), </a:t>
            </a:r>
            <a:r>
              <a:rPr lang="ru-RU" sz="10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охотобщество</a:t>
            </a:r>
            <a:r>
              <a:rPr lang="ru-RU" sz="1000" dirty="0" smtClean="0">
                <a:latin typeface="Times New Roman" pitchFamily="18" charset="0"/>
                <a:ea typeface="Calibri"/>
                <a:cs typeface="Times New Roman" pitchFamily="18" charset="0"/>
              </a:rPr>
              <a:t> «Динамо» (50,5 тыс. га). Кроме того, в юго-западной части района располагаются охотничьи угодья общего пользования (40,5 тыс. га). Охота носит, преимущественно, любительский характер.</a:t>
            </a:r>
          </a:p>
          <a:p>
            <a:pPr indent="4572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 smtClean="0">
                <a:latin typeface="Times New Roman" pitchFamily="18" charset="0"/>
                <a:ea typeface="Calibri"/>
                <a:cs typeface="Times New Roman" pitchFamily="18" charset="0"/>
              </a:rPr>
              <a:t>На территории района расположены несколько водоемов </a:t>
            </a:r>
            <a:r>
              <a:rPr lang="ru-RU" sz="10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рыбохозяйственного</a:t>
            </a:r>
            <a:r>
              <a:rPr lang="ru-RU" sz="1000" dirty="0" smtClean="0">
                <a:latin typeface="Times New Roman" pitchFamily="18" charset="0"/>
                <a:ea typeface="Calibri"/>
                <a:cs typeface="Times New Roman" pitchFamily="18" charset="0"/>
              </a:rPr>
              <a:t> значения (</a:t>
            </a:r>
            <a:r>
              <a:rPr lang="ru-RU" sz="10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рр</a:t>
            </a:r>
            <a:r>
              <a:rPr lang="ru-RU" sz="1000" dirty="0" smtClean="0">
                <a:latin typeface="Times New Roman" pitchFamily="18" charset="0"/>
                <a:ea typeface="Calibri"/>
                <a:cs typeface="Times New Roman" pitchFamily="18" charset="0"/>
              </a:rPr>
              <a:t>. Мера, </a:t>
            </a:r>
            <a:r>
              <a:rPr lang="ru-RU" sz="10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Корба</a:t>
            </a:r>
            <a:r>
              <a:rPr lang="ru-RU" sz="10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0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Медоза</a:t>
            </a:r>
            <a:r>
              <a:rPr lang="ru-RU" sz="10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0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Тебза</a:t>
            </a:r>
            <a:r>
              <a:rPr lang="ru-RU" sz="10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0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Куекша</a:t>
            </a:r>
            <a:r>
              <a:rPr lang="ru-RU" sz="10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0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Яхруст</a:t>
            </a:r>
            <a:r>
              <a:rPr lang="ru-RU" sz="1000" dirty="0" smtClean="0">
                <a:latin typeface="Times New Roman" pitchFamily="18" charset="0"/>
                <a:ea typeface="Calibri"/>
                <a:cs typeface="Times New Roman" pitchFamily="18" charset="0"/>
              </a:rPr>
              <a:t>, озера </a:t>
            </a:r>
            <a:r>
              <a:rPr lang="ru-RU" sz="10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Половчиновское</a:t>
            </a:r>
            <a:r>
              <a:rPr lang="ru-RU" sz="10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0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Рыболовское</a:t>
            </a:r>
            <a:r>
              <a:rPr lang="ru-RU" sz="10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0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Русиловское</a:t>
            </a:r>
            <a:r>
              <a:rPr lang="ru-RU" sz="10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0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Скомороховское</a:t>
            </a:r>
            <a:r>
              <a:rPr lang="ru-RU" sz="1000" dirty="0" smtClean="0">
                <a:latin typeface="Times New Roman" pitchFamily="18" charset="0"/>
                <a:ea typeface="Calibri"/>
                <a:cs typeface="Times New Roman" pitchFamily="18" charset="0"/>
              </a:rPr>
              <a:t>). В водоемах района обитает до 23-25 видов рыб, в том числе: щука, плотва, линь, лещ, язь, карась, красноперка, пескарь, голец, щиповка, синец, жерех, налим, окунь, судак, ерш и др. Товарное рыбоводство на естественных водоемах не осуществляется, квоты на вылов не установлены.</a:t>
            </a:r>
          </a:p>
          <a:p>
            <a:pPr indent="4572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 smtClean="0">
                <a:latin typeface="Times New Roman" pitchFamily="18" charset="0"/>
                <a:ea typeface="Calibri"/>
                <a:cs typeface="Times New Roman" pitchFamily="18" charset="0"/>
              </a:rPr>
              <a:t>По предварительным данным и экспертным оценкам, на территории района могут произрастать 125 видов лекарственных трав, более 90 нектароносных и </a:t>
            </a:r>
            <a:r>
              <a:rPr lang="ru-RU" sz="10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перганосных</a:t>
            </a:r>
            <a:r>
              <a:rPr lang="ru-RU" sz="1000" dirty="0" smtClean="0">
                <a:latin typeface="Times New Roman" pitchFamily="18" charset="0"/>
                <a:ea typeface="Calibri"/>
                <a:cs typeface="Times New Roman" pitchFamily="18" charset="0"/>
              </a:rPr>
              <a:t>, не менее 25 эфирно- и </a:t>
            </a:r>
            <a:r>
              <a:rPr lang="ru-RU" sz="10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жирномасличных</a:t>
            </a:r>
            <a:r>
              <a:rPr lang="ru-RU" sz="1000" dirty="0" smtClean="0">
                <a:latin typeface="Times New Roman" pitchFamily="18" charset="0"/>
                <a:ea typeface="Calibri"/>
                <a:cs typeface="Times New Roman" pitchFamily="18" charset="0"/>
              </a:rPr>
              <a:t>, 30 кормовых, 90 технических и более 100 пищевых растений. Особую группу пищевой лесной продукции составляют съедобные грибы, которых насчитывается на территории района около 100 видов. Среди ягодных растений промысловое значение имеют 10 видов: черника, брусника, рябина, черемуха, малина, клюква, голубика, земляника лесная, смородина, морошка. Потенциал основных промысловых ресурсов Островского района составляет: черника – 1476 тонн, брусника – 803 тонн, клюква – 211 тонн, грибы – 723 тонн, лекарственное растительное сырье – 268 тонн.</a:t>
            </a:r>
            <a:endParaRPr lang="ru-RU" sz="10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15362" name="Picture 2" descr="C:\Documents and Settings\Ольга\Мои документы\Мои рисунки\здания\J6B408CAIX2WSKCAWL65MCCAXIKCTGCAWQ3KERCAXXLB2ZCAEZAGF4CA1FULNNCA96GV98CA9KI4NBCARSYST8CANM23VPCA903VKVCASN2FTYCAE5YDE5CAZHJ7FGCA53WZG4CA5EJZ1YCAXU1ACMCAUIX5K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3520" y="785894"/>
            <a:ext cx="2147035" cy="13781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Documents and Settings\Ольга\Мои документы\Мои рисунки\здания\ERL6YHCAV7HT03CASRAB21CAIPKQD3CALE4YXJCA0O2PYFCAJ344S8CAKLXKKGCAGD6J3LCAXNJA9JCA322GIDCAX7M22PCA5OSV2RCAF09C8TCAQF15J5CAQ3PTCFCAQNSNK8CA44CAIVCATRA1CSCAR4INWH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3131" y="2205299"/>
            <a:ext cx="2005385" cy="13369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Documents and Settings\Ольга\Мои документы\Мои рисунки\здания\AH2L83CAW69FE2CAWZCM73CALH3C3MCAPKSCQKCALC82RGCAF5WGSSCAKFTHGFCA29EDI9CAB5CTQACALKU494CAMVDWLSCABN9KDTCABQYLPJCACVHEB5CAND7AJ3CAKHTC3MCAFWECFHCAILKR5CCAR7F2L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5345" y="1022031"/>
            <a:ext cx="1711510" cy="11213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Documents and Settings\Ольга\Мои документы\Мои рисунки\здания\92MX10CAKP6IEGCAGM1SFOCAZ0QJRKCAA0BVZHCA18XESNCA2IRVQ5CACAXI2WCA3JTQIFCAMU1MLTCARTLG91CATY9YB2CAKJPL48CA0RASFMCAIH7QMVCARQPRM3CA97XYE2CAR8OUYQCAFNWXH7CAL3HA85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431" r="20619"/>
          <a:stretch/>
        </p:blipFill>
        <p:spPr bwMode="auto">
          <a:xfrm>
            <a:off x="4928967" y="2205299"/>
            <a:ext cx="1659167" cy="1809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C:\Documents and Settings\Ольга\Рабочий стол\инвест паспорт\YNBC6MCA97KTYTCALWRBYPCAURZRBXCAH25SF1CAQBUEFCCAL9WL65CA3U6KNSCAS16IT7CAZALEYUCAIK4IIMCAXDNI01CA84ELWVCALPAVOWCAQ0RT5LCA1OD2OKCAXGXJEICAP1IXMBCAME0QJSCAEWO7Z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1851" y="3931138"/>
            <a:ext cx="1883850" cy="1412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C:\Documents and Settings\Ольга\Рабочий стол\инвест паспорт\0JFETZCA73CHTTCADO01RWCAHJBHAJCA62RVV1CAGQLC4PCAEMRBFDCAQAEWWWCAJCQW6PCA6V444LCAZMXTIPCA3RGU82CAGM3LXMCA1K39W1CAYKALTOCA7ZFW30CAI1NV5FCA9G6553CA40RCMMCAFDMUW6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62841" y="5238750"/>
            <a:ext cx="1958617" cy="14410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 descr="C:\Documents and Settings\Ольга\Мои документы\Мои рисунки\DKVTI8CAK83CIECA0TT20NCA0AT0URCANXO7GYCACGEB99CAGGMLZJCAZ9UJFKCA7DA8ULCAKBWZ2MCA1BJ0C5CAEB9VQFCA8RSDZFCAUQOCJNCA38I180CAGNN5DACAFHADN9CA2COQ7UCAOMXZABCAU37NO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7580" y="5245145"/>
            <a:ext cx="2050387" cy="14346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753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700808"/>
            <a:ext cx="8424936" cy="44012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целях регламентирования инвестиционной и предпринимательской деятельности на территории района приняты следующие нормативные правовые акты: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1.     Решением Собрания депутатов Островского муниципального района от 10.07.2015 года № 489 утверждено Положение об муниципальной поддержке инвестиционной деятельности, осуществляемой в виде капитальных вложений на территории  Островского муниципального  района.</a:t>
            </a:r>
          </a:p>
          <a:p>
            <a:pPr marL="228600" indent="-228600">
              <a:buAutoNum type="arabicPeriod" startAt="2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Постановлением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главы администрации Островского муниципального района от 22.04.2010 года № 570 утверждён порядок формирования, ведения, обязательного опубликования перечня муниципального имущества Островского муниципального района, подлежащего предоставлению во владение и (или) пользование на долгосрочной основе субъектам малого и среднего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предпринимательства.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buAutoNum type="arabicPeriod" startAt="2"/>
            </a:pP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Решением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Собрания депутатов Островского муниципального района от 22.04.2010года № 571 утверждён перечень муниципального имущества Островского муниципального района, подлежащего предоставлению во владение и (или) пользование субъектам малого и среднего предпринимательства и организациям, образующим инфраструктуру поддержки малого и среднего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предпринимательства.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buAutoNum type="arabicPeriod" startAt="2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Решением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Собрания депутатов Островского муниципального района от 30.11.2012 года № 280 утверждён порядок и условия предоставления в аренду  и безвозмездное пользование муниципального имущества.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5.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Постановлением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администрации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Островского муниципального района Костромской области от 21 октября 2014 года № 758 «Об утверждении муниципальной программы «Развитие экономического потенциала и формирование благоприятного климата, развитие предпринимательства в Островском муниципальном районе на 2015-2017 годы</a:t>
            </a:r>
            <a:r>
              <a:rPr lang="ru-RU" sz="1200" dirty="0"/>
              <a:t>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404664"/>
            <a:ext cx="6120680" cy="78675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1600" b="1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Глава 7. Нормативно-правовое обеспечение инвестиционной и предпринимательской деятельности. </a:t>
            </a:r>
            <a:endParaRPr lang="ru-RU" sz="1600" dirty="0">
              <a:solidFill>
                <a:schemeClr val="tx1"/>
              </a:solidFill>
              <a:effectLst/>
              <a:latin typeface="Times New Roman"/>
              <a:ea typeface="Times New Roman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621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20997578"/>
              </p:ext>
            </p:extLst>
          </p:nvPr>
        </p:nvGraphicFramePr>
        <p:xfrm>
          <a:off x="393982" y="980728"/>
          <a:ext cx="8424937" cy="5362697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16024"/>
                <a:gridCol w="1728192"/>
                <a:gridCol w="1152128"/>
                <a:gridCol w="932627"/>
                <a:gridCol w="3516773"/>
                <a:gridCol w="879193"/>
              </a:tblGrid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 инвестиционного проекта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Инвестор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Срок реализации проекта по бизнес-плану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инвестиционного проекта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Стадия реализации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/>
                </a:tc>
              </a:tr>
              <a:tr h="6770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Создание агропромышленного комплекса-репродуктора овец романовской породы мясо-шубного направления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ООО «ИнвестАгро»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2008-2015 гг.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Создание крупного предприятия по разведению овец романовской породы мясо-шубного направления, обеспечивающего к 2015 году общую численность 7245 овец. Создание 76 рабочих мест. Объём инвестиций 164 млн. рублей.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Реализуется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5067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Развитие семейно-животноводческой фермы в молочном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животноводстве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ИП – ГКФК Козлов О.А.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2013 г.-2018гг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Строительство и реконструкция МТФ КРС 200 голов. Создание 50 рабочих мест. Объём инвестиций 60 млн. рублей.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Реализуется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5978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Развитие семейно-животноводческой фермы в мясном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животноводстве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ИП –ГКФК Лебедева Г.Ю.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2013 г.-2018гг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Выращивание КРС  для реализации на мясо. Создание дополнительно 3 рабочих мест. Объём инвестиций 1,0 млн. рублей.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Реализуется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426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Развитие семейно-животноводческой фермы в мясном животноводстве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ИП –ГКФК Фомичев А.А.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2013 г.-2018гг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Создание дополнительно 3 рабочих мест рублей. Объём инвестиций 4,9  млн. рублей.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Реализуется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5686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Заготовка и переработка древесины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ООО«Лесстройдеталь»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2010-2013гг.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Освоение арендной базы лесов 17 000 м</a:t>
                      </a:r>
                      <a:r>
                        <a:rPr lang="ru-RU" sz="1000" baseline="300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 ежегодно, глубокая переработка древесины. Создание 5 рабочих мест.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Объём инвестиций 8,7 млн. рублей.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Реализован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5686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Заготовка и переработка древесины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ООО «Кравчук»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2010-2013гг.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Освоение арендной базы лесов 10 000 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ежегодно, глубокая переработка древесины. Создание 15 рабочих мест.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Объём инвестиций 10,4 млн. рублей.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Реализован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426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Развитие действующего лесопромышленного производства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ООО «Восток»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Освоение арендной базы лесов 7000 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ежегодно   Создание 9  рабочих мест.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Объём инвестиций 4,2 млн. рублей.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реализован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426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Развитие производства по углублённой переработке древесины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ИП Безменов В.М.</a:t>
                      </a:r>
                      <a:endParaRPr lang="ru-RU" sz="1000">
                        <a:effectLst/>
                        <a:latin typeface="Courier New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Освоение арендной базы лесов 7 000 м</a:t>
                      </a:r>
                      <a:r>
                        <a:rPr lang="ru-RU" sz="10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ежегодно, глубокая переработка древесины. Создание 5 рабочих мест.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Объём инвестиций 1,5 млн. рублей.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реализован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93982" y="348773"/>
            <a:ext cx="3960440" cy="33855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Реализуемые инвестиционные проекты. </a:t>
            </a:r>
            <a:endParaRPr lang="ru-RU" sz="1600" dirty="0">
              <a:solidFill>
                <a:schemeClr val="tx1"/>
              </a:solidFill>
              <a:effectLst/>
              <a:latin typeface="Times New Roman"/>
              <a:ea typeface="Times New Roman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23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94948681"/>
              </p:ext>
            </p:extLst>
          </p:nvPr>
        </p:nvGraphicFramePr>
        <p:xfrm>
          <a:off x="251520" y="1052736"/>
          <a:ext cx="8640959" cy="547260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92914"/>
                <a:gridCol w="1757483"/>
                <a:gridCol w="1261971"/>
                <a:gridCol w="858118"/>
                <a:gridCol w="3576379"/>
                <a:gridCol w="894094"/>
              </a:tblGrid>
              <a:tr h="752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 инвестиционного проекта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Инвестор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Срок реализации проекта по бизнес-плану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инвестиционного проекта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Стадия реализации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834" marR="26834" marT="0" marB="0"/>
                </a:tc>
              </a:tr>
              <a:tr h="8948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Заготовка и переработка древесины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ООО «Лесстройпроект»</a:t>
                      </a:r>
                      <a:endParaRPr lang="ru-RU" sz="1000">
                        <a:effectLst/>
                        <a:latin typeface="Courier New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Освоение арендной базы лесов 15 000 м</a:t>
                      </a:r>
                      <a:r>
                        <a:rPr lang="ru-RU" sz="11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 ежегодно, глубокая переработка древесины. Создание 35 рабочих мест.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Объём инвестиций 8,0 млн. рублей.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реализован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671137">
                <a:tc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Создание лесопромышленного предприятия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ООО «Лотта»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2011-2016гг.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 Освоение арендной базы лесов 10000 м</a:t>
                      </a:r>
                      <a:r>
                        <a:rPr lang="ru-RU" sz="11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 ежегодно   Создание 17  рабочих мест.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Объём инвестиций 10 млн. рублей.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Реализуется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693752">
                <a:tc>
                  <a:txBody>
                    <a:bodyPr/>
                    <a:lstStyle/>
                    <a:p>
                      <a:pPr indent="-266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Развитие действующего лесопромышленного предприятия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ООО «Восток»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2011-2015гг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</a:rPr>
                        <a:t>Освоение арендной базы лесов 7000 м</a:t>
                      </a:r>
                      <a:r>
                        <a:rPr lang="ru-RU" sz="1100" baseline="300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</a:rPr>
                        <a:t> ежегодно   Создание 9  рабочих мест.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</a:rPr>
                        <a:t>Объём инвестиций 4,2 млн. рублей.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Реализован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1118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12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Модернизация производственной базы КФХ и увеличение объема реализуемой продукции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ИП ГКФК Думова Н.А.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2015-2020гг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Создание дополнительно 3 рабочих мест рублей. Объём инвестиций 1,05  млн. рублей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Реализуется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671137">
                <a:tc>
                  <a:txBody>
                    <a:bodyPr/>
                    <a:lstStyle/>
                    <a:p>
                      <a:pPr indent="-266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13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Развитие крестьянского хозяйства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ИП ГКФК Худяков В.Н.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2015-2020гг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Выращивание мясного КРС для реализации живым весом и на мясо. Создание дополнительно 3 рабочих мест. Объем инвестиций 1,5 млн.руб.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Реализуется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6711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</a:rPr>
                        <a:t>14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Строительство  АЗС и придорожного сервиса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ИП Щелоков А.Р., ИП Лепихин С.В.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2013-2014гг.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</a:rPr>
                        <a:t>Создание 5 рабочих мест. Объем инвестиций 30 млн.рублей.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</a:rPr>
                        <a:t>реализуется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7169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83504"/>
            <a:ext cx="4387804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i="1" dirty="0"/>
              <a:t>Глава 9. Инвестиционные предложения.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990020"/>
            <a:ext cx="2554399" cy="5425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32740" algn="just">
              <a:lnSpc>
                <a:spcPct val="115000"/>
              </a:lnSpc>
              <a:spcAft>
                <a:spcPts val="0"/>
              </a:spcAft>
            </a:pPr>
            <a:r>
              <a:rPr lang="ru-RU" sz="1200" u="sng" dirty="0">
                <a:latin typeface="Times New Roman"/>
                <a:ea typeface="Calibri"/>
              </a:rPr>
              <a:t>Лесопромышленный комплекс</a:t>
            </a:r>
            <a:endParaRPr lang="ru-RU" sz="1200" dirty="0">
              <a:ea typeface="Calibri"/>
            </a:endParaRPr>
          </a:p>
          <a:p>
            <a:pPr indent="342265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целом по Островскому лесничеству, согласно расчетным данным Лесохозяйственного регламента, ежегодная проектируемая лесосека по всем видам рубок составит 535,9 тыс. м</a:t>
            </a:r>
            <a:r>
              <a:rPr lang="ru-RU" sz="1100" baseline="30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</a:t>
            </a:r>
            <a:r>
              <a:rPr lang="ru-RU" sz="1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 по сплошным рубкам спелых и перестойных насаждений составит - 481,8 тыс. м</a:t>
            </a:r>
            <a:r>
              <a:rPr lang="ru-RU" sz="1100" baseline="30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</a:t>
            </a:r>
            <a:r>
              <a:rPr lang="ru-RU" sz="1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ликвидной древесины (деловая – 317,1 тыс. м</a:t>
            </a:r>
            <a:r>
              <a:rPr lang="ru-RU" sz="1100" baseline="30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</a:t>
            </a:r>
            <a:r>
              <a:rPr lang="ru-RU" sz="1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), в том числе по хвойным породам – 106,9 тыс. м</a:t>
            </a:r>
            <a:r>
              <a:rPr lang="ru-RU" sz="1100" baseline="30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</a:t>
            </a:r>
            <a:r>
              <a:rPr lang="ru-RU" sz="1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(деловая – 93,2 тыс. м</a:t>
            </a:r>
            <a:r>
              <a:rPr lang="ru-RU" sz="1100" baseline="30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</a:t>
            </a:r>
            <a:r>
              <a:rPr lang="ru-RU" sz="1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), </a:t>
            </a:r>
            <a:r>
              <a:rPr lang="ru-RU" sz="11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мягколиственным</a:t>
            </a:r>
            <a:r>
              <a:rPr lang="ru-RU" sz="1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– 374,9 тыс. м</a:t>
            </a:r>
            <a:r>
              <a:rPr lang="ru-RU" sz="1100" baseline="30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</a:t>
            </a:r>
            <a:r>
              <a:rPr lang="ru-RU" sz="1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(деловая – 223,9 тыс. м</a:t>
            </a:r>
            <a:r>
              <a:rPr lang="ru-RU" sz="1100" baseline="30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</a:t>
            </a:r>
            <a:r>
              <a:rPr lang="ru-RU" sz="1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).</a:t>
            </a:r>
            <a:endParaRPr lang="ru-RU" sz="1100" dirty="0">
              <a:solidFill>
                <a:srgbClr val="000000"/>
              </a:solidFill>
              <a:latin typeface="Times New Roman"/>
              <a:ea typeface="Times New Roman"/>
              <a:cs typeface="Calibri"/>
            </a:endParaRPr>
          </a:p>
          <a:p>
            <a:pPr indent="457200"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Расчетная лесосека на 2014г по району составила 542,2 </a:t>
            </a:r>
            <a:r>
              <a:rPr lang="ru-RU" sz="1100" dirty="0" err="1">
                <a:latin typeface="Times New Roman"/>
                <a:ea typeface="Calibri"/>
              </a:rPr>
              <a:t>тыс.куб</a:t>
            </a:r>
            <a:r>
              <a:rPr lang="ru-RU" sz="1100" dirty="0">
                <a:latin typeface="Times New Roman"/>
                <a:ea typeface="Calibri"/>
              </a:rPr>
              <a:t>. м. За отчетный год расчетная лесосека района освоена на 50%. Действовало 25 договоров аренды. Предприятиями лесопромышленного комплекса района  заготовлено  272,2 тыс. кубических метров древесины. С учётом планируемых к реализации инвестиционных проектов и резерва под </a:t>
            </a:r>
            <a:r>
              <a:rPr lang="ru-RU" sz="1100" dirty="0" err="1">
                <a:latin typeface="Times New Roman"/>
                <a:ea typeface="Calibri"/>
              </a:rPr>
              <a:t>Мантуровский</a:t>
            </a:r>
            <a:r>
              <a:rPr lang="ru-RU" sz="1100" dirty="0">
                <a:latin typeface="Times New Roman"/>
                <a:ea typeface="Calibri"/>
              </a:rPr>
              <a:t> ЦБК, потенциальным инвесторам  на территории района может быть предложено до 80 тыс. м</a:t>
            </a:r>
            <a:r>
              <a:rPr lang="ru-RU" sz="1100" baseline="30000" dirty="0">
                <a:latin typeface="Times New Roman"/>
                <a:ea typeface="Calibri"/>
              </a:rPr>
              <a:t>3</a:t>
            </a:r>
            <a:r>
              <a:rPr lang="ru-RU" sz="1100" dirty="0">
                <a:latin typeface="Times New Roman"/>
                <a:ea typeface="Calibri"/>
              </a:rPr>
              <a:t> или 15 % расчётной лесосеки.</a:t>
            </a:r>
            <a:endParaRPr lang="ru-RU" sz="1100" dirty="0"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07176" y="990021"/>
            <a:ext cx="2952328" cy="53483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32740" algn="ctr">
              <a:lnSpc>
                <a:spcPct val="115000"/>
              </a:lnSpc>
              <a:spcAft>
                <a:spcPts val="0"/>
              </a:spcAft>
            </a:pPr>
            <a:r>
              <a:rPr lang="ru-RU" sz="1200" u="sng" dirty="0">
                <a:latin typeface="Times New Roman"/>
                <a:ea typeface="Calibri"/>
              </a:rPr>
              <a:t>Промышленность строительных материалов</a:t>
            </a:r>
            <a:endParaRPr lang="ru-RU" sz="1200" dirty="0">
              <a:ea typeface="Calibri"/>
            </a:endParaRPr>
          </a:p>
          <a:p>
            <a:pPr indent="331470"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Наиболее значительными месторождениями кирпичных суглинков являются </a:t>
            </a:r>
            <a:r>
              <a:rPr lang="ru-RU" sz="1100" dirty="0" err="1">
                <a:latin typeface="Times New Roman"/>
                <a:ea typeface="Calibri"/>
              </a:rPr>
              <a:t>Логиновское</a:t>
            </a:r>
            <a:r>
              <a:rPr lang="ru-RU" sz="1100" dirty="0">
                <a:latin typeface="Times New Roman"/>
                <a:ea typeface="Calibri"/>
              </a:rPr>
              <a:t> и Семеновское. Организация производства кирпича на основе местной сырьевой базы возможна на земельном участке бывшего кирпичного завода в </a:t>
            </a:r>
            <a:r>
              <a:rPr lang="ru-RU" sz="1100" dirty="0" err="1">
                <a:latin typeface="Times New Roman"/>
                <a:ea typeface="Calibri"/>
              </a:rPr>
              <a:t>н.п</a:t>
            </a:r>
            <a:r>
              <a:rPr lang="ru-RU" sz="1100" dirty="0">
                <a:latin typeface="Times New Roman"/>
                <a:ea typeface="Calibri"/>
              </a:rPr>
              <a:t>. Логиново. Характеристика земельного участка представлена на стр. 43. Разработка глиняных месторождений и строительство кирпичного завода в п. Островское позволит удовлетворить собственную потребность района в материале для обновления изношенных основных фондов зданий и строительства новых.</a:t>
            </a:r>
            <a:endParaRPr lang="ru-RU" sz="1100" dirty="0">
              <a:ea typeface="Calibri"/>
            </a:endParaRPr>
          </a:p>
          <a:p>
            <a:pPr indent="331470"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На территории района широко представлены хорошо развитые песчаные и песчано-гравийные смеси. С целью развития производства строительных материалов для дорожного хозяйства (щебень, песок) на основе местной сырьевой базы на территории </a:t>
            </a:r>
            <a:r>
              <a:rPr lang="ru-RU" sz="1100" dirty="0" err="1">
                <a:latin typeface="Times New Roman"/>
                <a:ea typeface="Calibri"/>
              </a:rPr>
              <a:t>Клеванцовского</a:t>
            </a:r>
            <a:r>
              <a:rPr lang="ru-RU" sz="1100" dirty="0">
                <a:latin typeface="Times New Roman"/>
                <a:ea typeface="Calibri"/>
              </a:rPr>
              <a:t> сельского поселения возможна организация разработки </a:t>
            </a:r>
            <a:r>
              <a:rPr lang="ru-RU" sz="1100" dirty="0" err="1">
                <a:latin typeface="Times New Roman"/>
                <a:ea typeface="Calibri"/>
              </a:rPr>
              <a:t>Крутецкого</a:t>
            </a:r>
            <a:r>
              <a:rPr lang="ru-RU" sz="1100" dirty="0">
                <a:latin typeface="Times New Roman"/>
                <a:ea typeface="Calibri"/>
              </a:rPr>
              <a:t> месторождения валунного камня и дробильно-сортировочного цеха по производству гравия и щебня. </a:t>
            </a:r>
            <a:endParaRPr lang="ru-RU" sz="1100" dirty="0">
              <a:ea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16216" y="1012833"/>
            <a:ext cx="2016224" cy="476438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32740" algn="ctr">
              <a:lnSpc>
                <a:spcPct val="115000"/>
              </a:lnSpc>
              <a:spcAft>
                <a:spcPts val="0"/>
              </a:spcAft>
            </a:pPr>
            <a:r>
              <a:rPr lang="ru-RU" sz="1200" u="sng" dirty="0">
                <a:latin typeface="Times New Roman"/>
                <a:ea typeface="Calibri"/>
              </a:rPr>
              <a:t>Агропромышленный комплекс</a:t>
            </a:r>
            <a:endParaRPr lang="ru-RU" sz="1200" dirty="0">
              <a:ea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В сельскохозяйственном производстве района для потенциальных инвесторов могут представлять интерес два объекта на территории </a:t>
            </a:r>
            <a:r>
              <a:rPr lang="ru-RU" sz="1100" dirty="0" err="1">
                <a:latin typeface="Times New Roman"/>
                <a:ea typeface="Calibri"/>
              </a:rPr>
              <a:t>Клеванцовского</a:t>
            </a:r>
            <a:r>
              <a:rPr lang="ru-RU" sz="1100" dirty="0">
                <a:latin typeface="Times New Roman"/>
                <a:ea typeface="Calibri"/>
              </a:rPr>
              <a:t> сельского поселения:</a:t>
            </a:r>
            <a:endParaRPr lang="ru-RU" sz="1100" dirty="0">
              <a:ea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1) Реконструкция 2-х откормочных комплексов на 1210 голов СПК «Прогресс» с целью производства молока и мяса КРС;</a:t>
            </a:r>
            <a:endParaRPr lang="ru-RU" sz="1100" dirty="0">
              <a:ea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2) Реконструкция 2-х откормочных комплексов на 450 голов СПК «Лесные поляны» с целью производства молока и мяса КРС.</a:t>
            </a:r>
            <a:endParaRPr lang="ru-RU" sz="1100" dirty="0">
              <a:ea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Эти объекты расположены в непосредственной близости от автодороги Кострома-</a:t>
            </a:r>
            <a:r>
              <a:rPr lang="ru-RU" sz="1100" dirty="0" err="1">
                <a:latin typeface="Times New Roman"/>
                <a:ea typeface="Calibri"/>
              </a:rPr>
              <a:t>В.Спасское</a:t>
            </a:r>
            <a:r>
              <a:rPr lang="ru-RU" sz="1100" dirty="0">
                <a:latin typeface="Times New Roman"/>
                <a:ea typeface="Calibri"/>
              </a:rPr>
              <a:t>.</a:t>
            </a:r>
            <a:endParaRPr lang="ru-RU" sz="1100" dirty="0"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8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091" y="980728"/>
            <a:ext cx="8712968" cy="563231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154940">
              <a:spcBef>
                <a:spcPts val="60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Times New Roman"/>
                <a:cs typeface="Times New Roman"/>
              </a:rPr>
              <a:t>Развитие 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туристического потенциала ФГУК «Государственный мемориальный и природный музей-заповедник А.Н. Островского «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Щелыково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»:</a:t>
            </a:r>
            <a:endParaRPr lang="ru-RU" sz="1100" dirty="0">
              <a:latin typeface="Times New Roman"/>
              <a:ea typeface="Times New Roman"/>
              <a:cs typeface="Calibri"/>
            </a:endParaRPr>
          </a:p>
          <a:p>
            <a:pPr marR="154940">
              <a:spcBef>
                <a:spcPts val="60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1. Восстановление здания Гостевого флигеля, построенного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А.Н.Островским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, крокетной площадки и благоустройство прилегающей территории – 38,1 млн. рублей;</a:t>
            </a:r>
            <a:endParaRPr lang="ru-RU" sz="1100" dirty="0">
              <a:latin typeface="Times New Roman"/>
              <a:ea typeface="Times New Roman"/>
              <a:cs typeface="Calibri"/>
            </a:endParaRPr>
          </a:p>
          <a:p>
            <a:pPr marR="154940">
              <a:spcBef>
                <a:spcPts val="60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2. Восстановление хозяйственного флигеля и скотного двора «красного двора» у Дома Островского, благоустройство прилегающей территории – 12,7млн. рублей;</a:t>
            </a:r>
            <a:endParaRPr lang="ru-RU" sz="1100" dirty="0">
              <a:latin typeface="Times New Roman"/>
              <a:ea typeface="Times New Roman"/>
              <a:cs typeface="Calibri"/>
            </a:endParaRPr>
          </a:p>
          <a:p>
            <a:pPr marR="154940">
              <a:spcBef>
                <a:spcPts val="60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3. Ремонтно-реставрационного работы по Охотничьему дому (хозяйственный флигель усадьбы Островских-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Шателенов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) – 4,2 млн. рублей;</a:t>
            </a:r>
            <a:endParaRPr lang="ru-RU" sz="1100" dirty="0">
              <a:latin typeface="Times New Roman"/>
              <a:ea typeface="Times New Roman"/>
              <a:cs typeface="Calibri"/>
            </a:endParaRPr>
          </a:p>
          <a:p>
            <a:pPr marR="154940">
              <a:spcBef>
                <a:spcPts val="60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4. Реставрация сенного сарая на аллее с приспособлением для организации выставочного зала и сувенирной лавки – 5,2 млн. рублей;</a:t>
            </a:r>
            <a:endParaRPr lang="ru-RU" sz="1100" dirty="0">
              <a:latin typeface="Times New Roman"/>
              <a:ea typeface="Times New Roman"/>
              <a:cs typeface="Calibri"/>
            </a:endParaRPr>
          </a:p>
          <a:p>
            <a:pPr marR="154940">
              <a:spcBef>
                <a:spcPts val="60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5. Капитальный ремонт церковной сторожки для работы воскресной школы – 0,9 млн. рублей;</a:t>
            </a:r>
            <a:endParaRPr lang="ru-RU" sz="1100" dirty="0">
              <a:latin typeface="Times New Roman"/>
              <a:ea typeface="Times New Roman"/>
              <a:cs typeface="Calibri"/>
            </a:endParaRPr>
          </a:p>
          <a:p>
            <a:pPr marR="154940">
              <a:spcBef>
                <a:spcPts val="60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6. Восстановление крестьянского подворья этнографического музея «Дом  Соболева»,  благоустройство прилегающей территории – 2,7 млн. рублей;</a:t>
            </a:r>
            <a:endParaRPr lang="ru-RU" sz="1100" dirty="0">
              <a:latin typeface="Times New Roman"/>
              <a:ea typeface="Times New Roman"/>
              <a:cs typeface="Calibri"/>
            </a:endParaRPr>
          </a:p>
          <a:p>
            <a:pPr marR="154940">
              <a:spcBef>
                <a:spcPts val="60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7. Благоустройство ООПТ мемориальный парк (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Вехний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 и Нижний) площадью 21 га, в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т.ч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. рекультивация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р.Куекша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 – 48,0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млн.рублей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;</a:t>
            </a:r>
            <a:endParaRPr lang="ru-RU" sz="1100" dirty="0">
              <a:latin typeface="Times New Roman"/>
              <a:ea typeface="Times New Roman"/>
              <a:cs typeface="Calibri"/>
            </a:endParaRPr>
          </a:p>
          <a:p>
            <a:pPr marR="154940">
              <a:spcBef>
                <a:spcPts val="60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8. Реставрация пруда с островком и карасевого пруда в Нижнем парке – 6,1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млн.рублей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;</a:t>
            </a:r>
            <a:endParaRPr lang="ru-RU" sz="1100" dirty="0">
              <a:latin typeface="Times New Roman"/>
              <a:ea typeface="Times New Roman"/>
              <a:cs typeface="Calibri"/>
            </a:endParaRPr>
          </a:p>
          <a:p>
            <a:pPr marR="154940">
              <a:spcBef>
                <a:spcPts val="60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9. Ремонт дорожно-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тропиночной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 сети по экскурсионным маршрутам – 2,3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млн.рублей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;</a:t>
            </a:r>
            <a:endParaRPr lang="ru-RU" sz="1100" dirty="0">
              <a:latin typeface="Times New Roman"/>
              <a:ea typeface="Times New Roman"/>
              <a:cs typeface="Calibri"/>
            </a:endParaRPr>
          </a:p>
          <a:p>
            <a:pPr marR="154940">
              <a:spcBef>
                <a:spcPts val="60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10. Ремонтно-реставрационные работы: малые архитектурные формы – 1,8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млн.рублей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;</a:t>
            </a:r>
            <a:endParaRPr lang="ru-RU" sz="1100" dirty="0">
              <a:latin typeface="Times New Roman"/>
              <a:ea typeface="Times New Roman"/>
              <a:cs typeface="Calibri"/>
            </a:endParaRPr>
          </a:p>
          <a:p>
            <a:pPr marR="154940">
              <a:spcBef>
                <a:spcPts val="60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11. Реконструкция Голубого ключика и благоустройство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Ярилиной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 долины (земли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Гослесфонда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) – 0,06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млн.рублей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;</a:t>
            </a:r>
            <a:endParaRPr lang="ru-RU" sz="1100" dirty="0">
              <a:latin typeface="Times New Roman"/>
              <a:ea typeface="Times New Roman"/>
              <a:cs typeface="Calibri"/>
            </a:endParaRPr>
          </a:p>
          <a:p>
            <a:pPr marR="154940">
              <a:spcBef>
                <a:spcPts val="60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12. Реконструкция плотины на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р.Куекша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, воссоздание мельничного комплекса, благоустройство прилегающей территории – 11,0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млн.рублей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;</a:t>
            </a:r>
            <a:endParaRPr lang="ru-RU" sz="1100" dirty="0">
              <a:latin typeface="Times New Roman"/>
              <a:ea typeface="Times New Roman"/>
              <a:cs typeface="Calibri"/>
            </a:endParaRPr>
          </a:p>
          <a:p>
            <a:pPr marR="154940">
              <a:spcBef>
                <a:spcPts val="60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13. Капитальный ремонт колодца в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Николо-Бержках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 – 1,7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млн.рублей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;</a:t>
            </a:r>
            <a:endParaRPr lang="ru-RU" sz="1100" dirty="0">
              <a:latin typeface="Times New Roman"/>
              <a:ea typeface="Times New Roman"/>
              <a:cs typeface="Calibri"/>
            </a:endParaRPr>
          </a:p>
          <a:p>
            <a:pPr marR="154940">
              <a:spcBef>
                <a:spcPts val="60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14. Оборудование туристических автостоянок общей площадью 0,1 га – 1,2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млн.рублей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;</a:t>
            </a:r>
            <a:endParaRPr lang="ru-RU" sz="1100" dirty="0">
              <a:latin typeface="Times New Roman"/>
              <a:ea typeface="Times New Roman"/>
              <a:cs typeface="Calibri"/>
            </a:endParaRPr>
          </a:p>
          <a:p>
            <a:pPr marR="154940">
              <a:spcBef>
                <a:spcPts val="60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15. Благоустройство территории в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Николо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-Бережках (спуск к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р.Куекша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 для проведения мероприятий по народному календарю) – 0,4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млн.рублей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;</a:t>
            </a:r>
            <a:endParaRPr lang="ru-RU" sz="1100" dirty="0">
              <a:latin typeface="Times New Roman"/>
              <a:ea typeface="Times New Roman"/>
              <a:cs typeface="Calibri"/>
            </a:endParaRPr>
          </a:p>
          <a:p>
            <a:pPr marR="154940">
              <a:spcBef>
                <a:spcPts val="60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16. Оборудование открытой театрально-концертной площадки, культурно-спортивного комплекса, прогулочных аллей (поле за памятником) – 3,2 млн. рублей;</a:t>
            </a:r>
            <a:endParaRPr lang="ru-RU" sz="1100" dirty="0">
              <a:latin typeface="Times New Roman"/>
              <a:ea typeface="Times New Roman"/>
              <a:cs typeface="Calibri"/>
            </a:endParaRPr>
          </a:p>
          <a:p>
            <a:pPr marR="154940">
              <a:spcBef>
                <a:spcPts val="60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17. Строительство кафе у дороги в районе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д.Субботино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  - 2,6 </a:t>
            </a:r>
            <a:r>
              <a:rPr lang="ru-RU" sz="1100" dirty="0" err="1">
                <a:latin typeface="Times New Roman"/>
                <a:ea typeface="Times New Roman"/>
                <a:cs typeface="Times New Roman"/>
              </a:rPr>
              <a:t>млн.рублей</a:t>
            </a:r>
            <a:endParaRPr lang="ru-RU" sz="1100" dirty="0">
              <a:effectLst/>
              <a:latin typeface="Times New Roman"/>
              <a:ea typeface="Times New Roman"/>
              <a:cs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414536"/>
            <a:ext cx="1728192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</a:pPr>
            <a:r>
              <a:rPr lang="ru-RU" sz="1400" u="sng" dirty="0">
                <a:solidFill>
                  <a:prstClr val="black"/>
                </a:solidFill>
                <a:latin typeface="Times New Roman"/>
                <a:ea typeface="Calibri"/>
                <a:cs typeface="Calibri"/>
              </a:rPr>
              <a:t>Туризм</a:t>
            </a:r>
            <a:endParaRPr lang="ru-RU" sz="1400" dirty="0">
              <a:solidFill>
                <a:prstClr val="black"/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681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7091" y="1093570"/>
            <a:ext cx="5608401" cy="142962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32740"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В </a:t>
            </a:r>
            <a:r>
              <a:rPr lang="ru-RU" sz="1100" dirty="0">
                <a:latin typeface="Times New Roman"/>
                <a:ea typeface="Calibri"/>
              </a:rPr>
              <a:t>направлении формирования полноценной инфраструктуры для охотничьего и рыболовного туризма возможно:</a:t>
            </a:r>
            <a:endParaRPr lang="ru-RU" sz="1100" dirty="0">
              <a:ea typeface="Calibri"/>
            </a:endParaRPr>
          </a:p>
          <a:p>
            <a:pPr indent="331470"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1. Строительство туристической базы вблизи </a:t>
            </a:r>
            <a:r>
              <a:rPr lang="ru-RU" sz="1100" dirty="0" err="1">
                <a:latin typeface="Times New Roman"/>
                <a:ea typeface="Calibri"/>
              </a:rPr>
              <a:t>н.п</a:t>
            </a:r>
            <a:r>
              <a:rPr lang="ru-RU" sz="1100" dirty="0">
                <a:latin typeface="Times New Roman"/>
                <a:ea typeface="Calibri"/>
              </a:rPr>
              <a:t>. </a:t>
            </a:r>
            <a:r>
              <a:rPr lang="ru-RU" sz="1100" dirty="0" err="1">
                <a:latin typeface="Times New Roman"/>
                <a:ea typeface="Calibri"/>
              </a:rPr>
              <a:t>Игодово</a:t>
            </a:r>
            <a:r>
              <a:rPr lang="ru-RU" sz="1100" dirty="0">
                <a:latin typeface="Times New Roman"/>
                <a:ea typeface="Calibri"/>
              </a:rPr>
              <a:t>;</a:t>
            </a:r>
            <a:endParaRPr lang="ru-RU" sz="1100" dirty="0"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         2</a:t>
            </a:r>
            <a:r>
              <a:rPr lang="ru-RU" sz="1100" dirty="0">
                <a:latin typeface="Times New Roman"/>
                <a:ea typeface="Calibri"/>
              </a:rPr>
              <a:t>. Строительство туристической базы охотников и рыболовов в </a:t>
            </a:r>
            <a:r>
              <a:rPr lang="ru-RU" sz="1100" dirty="0" err="1">
                <a:latin typeface="Times New Roman"/>
                <a:ea typeface="Calibri"/>
              </a:rPr>
              <a:t>н.п</a:t>
            </a:r>
            <a:r>
              <a:rPr lang="ru-RU" sz="1100" dirty="0">
                <a:latin typeface="Times New Roman"/>
                <a:ea typeface="Calibri"/>
              </a:rPr>
              <a:t>. Заборье;</a:t>
            </a:r>
            <a:endParaRPr lang="ru-RU" sz="1100" dirty="0">
              <a:ea typeface="Calibri"/>
            </a:endParaRPr>
          </a:p>
          <a:p>
            <a:pPr indent="331470"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3. Организация туристической базы для охотников и рыболовов вблизи </a:t>
            </a:r>
            <a:r>
              <a:rPr lang="ru-RU" sz="1100" dirty="0" err="1">
                <a:latin typeface="Times New Roman"/>
                <a:ea typeface="Calibri"/>
              </a:rPr>
              <a:t>н.п</a:t>
            </a:r>
            <a:r>
              <a:rPr lang="ru-RU" sz="1100" dirty="0">
                <a:latin typeface="Times New Roman"/>
                <a:ea typeface="Calibri"/>
              </a:rPr>
              <a:t>. Ломки;</a:t>
            </a:r>
            <a:endParaRPr lang="ru-RU" sz="1100" dirty="0">
              <a:ea typeface="Calibri"/>
            </a:endParaRPr>
          </a:p>
          <a:p>
            <a:pPr indent="331470"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4. Строительство базы отдыха для охотников и рыболовов в </a:t>
            </a:r>
            <a:r>
              <a:rPr lang="ru-RU" sz="1100" dirty="0" err="1">
                <a:latin typeface="Times New Roman"/>
                <a:ea typeface="Calibri"/>
              </a:rPr>
              <a:t>н.п</a:t>
            </a:r>
            <a:r>
              <a:rPr lang="ru-RU" sz="1100" dirty="0">
                <a:latin typeface="Times New Roman"/>
                <a:ea typeface="Calibri"/>
              </a:rPr>
              <a:t>. </a:t>
            </a:r>
            <a:r>
              <a:rPr lang="ru-RU" sz="1100" dirty="0" err="1">
                <a:latin typeface="Times New Roman"/>
                <a:ea typeface="Calibri"/>
              </a:rPr>
              <a:t>Ананьино</a:t>
            </a:r>
            <a:r>
              <a:rPr lang="ru-RU" sz="1100" dirty="0">
                <a:latin typeface="Times New Roman"/>
                <a:ea typeface="Calibri"/>
              </a:rPr>
              <a:t>;</a:t>
            </a:r>
            <a:endParaRPr lang="ru-RU" sz="1100" dirty="0">
              <a:ea typeface="Calibri"/>
            </a:endParaRPr>
          </a:p>
          <a:p>
            <a:pPr indent="331470"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5. Строительство базы для охотников и рыболовов вблизи </a:t>
            </a:r>
            <a:r>
              <a:rPr lang="ru-RU" sz="1100" dirty="0" err="1">
                <a:latin typeface="Times New Roman"/>
                <a:ea typeface="Calibri"/>
              </a:rPr>
              <a:t>н.п</a:t>
            </a:r>
            <a:r>
              <a:rPr lang="ru-RU" sz="1100" dirty="0">
                <a:latin typeface="Times New Roman"/>
                <a:ea typeface="Calibri"/>
              </a:rPr>
              <a:t>. Хомутово.</a:t>
            </a:r>
            <a:endParaRPr lang="ru-RU" sz="1100" dirty="0">
              <a:ea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6486" y="3913148"/>
            <a:ext cx="4636199" cy="26314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100" u="sng" dirty="0">
                <a:latin typeface="Times New Roman"/>
                <a:ea typeface="Calibri"/>
              </a:rPr>
              <a:t>Прочие</a:t>
            </a:r>
            <a:endParaRPr lang="ru-RU" sz="1100" dirty="0"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В ближайшее время в целях эффективной деятельности по сбору грибов и ягод и повышению экономической активности населения необходимо организовать пункт приема лесной продукции у жителей и  цех по переработке лесных пищевых продуктов (сушка, консервация, глубокая заморозка). Данное производство можно создать  на территории </a:t>
            </a:r>
            <a:r>
              <a:rPr lang="ru-RU" sz="1100" dirty="0" err="1">
                <a:latin typeface="Times New Roman"/>
                <a:ea typeface="Calibri"/>
              </a:rPr>
              <a:t>Игодовского</a:t>
            </a:r>
            <a:r>
              <a:rPr lang="ru-RU" sz="1100" dirty="0">
                <a:latin typeface="Times New Roman"/>
                <a:ea typeface="Calibri"/>
              </a:rPr>
              <a:t>, либо Островского (центрального) или Островского сельских поселений.</a:t>
            </a:r>
            <a:endParaRPr lang="ru-RU" sz="1100" dirty="0"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 </a:t>
            </a:r>
            <a:endParaRPr lang="ru-RU" sz="1100" dirty="0"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В настоящее время выполнены инженерные изыскания и разработана проектно-сметная документация на строительство полигона ТБО в 2 км от п. Островское и ведется работа по переводу земельного участка из одной категории в другую в соответствии с требованиями действующего законодательства. Для строительства полигона ТБО необходимо около 50 млн. рублей</a:t>
            </a:r>
            <a:r>
              <a:rPr lang="ru-RU" sz="1100" dirty="0" smtClean="0">
                <a:latin typeface="Times New Roman"/>
                <a:ea typeface="Calibri"/>
              </a:rPr>
              <a:t>.</a:t>
            </a:r>
            <a:endParaRPr lang="ru-RU" sz="1100" dirty="0"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7091" y="404664"/>
            <a:ext cx="5608401" cy="48167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332740" algn="just">
              <a:lnSpc>
                <a:spcPct val="115000"/>
              </a:lnSpc>
            </a:pPr>
            <a:r>
              <a:rPr lang="ru-RU" sz="1100" dirty="0">
                <a:solidFill>
                  <a:prstClr val="black"/>
                </a:solidFill>
                <a:latin typeface="Times New Roman"/>
                <a:ea typeface="Calibri"/>
              </a:rPr>
              <a:t>На территории </a:t>
            </a:r>
            <a:r>
              <a:rPr lang="ru-RU" sz="1100" dirty="0" err="1">
                <a:solidFill>
                  <a:prstClr val="black"/>
                </a:solidFill>
                <a:latin typeface="Times New Roman"/>
                <a:ea typeface="Calibri"/>
              </a:rPr>
              <a:t>н.п</a:t>
            </a:r>
            <a:r>
              <a:rPr lang="ru-RU" sz="1100" dirty="0">
                <a:solidFill>
                  <a:prstClr val="black"/>
                </a:solidFill>
                <a:latin typeface="Times New Roman"/>
                <a:ea typeface="Calibri"/>
              </a:rPr>
              <a:t>. Ломки </a:t>
            </a:r>
            <a:r>
              <a:rPr lang="ru-RU" sz="1100" dirty="0" err="1">
                <a:solidFill>
                  <a:prstClr val="black"/>
                </a:solidFill>
                <a:latin typeface="Times New Roman"/>
                <a:ea typeface="Calibri"/>
              </a:rPr>
              <a:t>Клеванцовского</a:t>
            </a:r>
            <a:r>
              <a:rPr lang="ru-RU" sz="1100" dirty="0">
                <a:solidFill>
                  <a:prstClr val="black"/>
                </a:solidFill>
                <a:latin typeface="Times New Roman"/>
                <a:ea typeface="Calibri"/>
              </a:rPr>
              <a:t> сельского поселения возможна организация производства сувенирной продукции из дерева. </a:t>
            </a:r>
            <a:endParaRPr lang="ru-RU" sz="1100" dirty="0">
              <a:solidFill>
                <a:prstClr val="black"/>
              </a:solidFill>
              <a:ea typeface="Calibri"/>
            </a:endParaRPr>
          </a:p>
        </p:txBody>
      </p:sp>
      <p:pic>
        <p:nvPicPr>
          <p:cNvPr id="1026" name="Picture 2" descr="C:\Documents and Settings\Ольга\Мои документы\Мои рисунки\здания\TIT6NNCA21ON98CA62HU7BCATQ5C3DCA96VFR0CA4QIBEICAQVMD9CCA81QV9RCALKA95WCASKLZP6CAJQ0DBLCAICPA7KCAE14BYACA9Z875GCANUOI8UCA30HWS3CAKPFIR2CAYDBJ6GCARHI11RCAYGKTU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0024" y="1851883"/>
            <a:ext cx="2404866" cy="15817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Ольга\Мои документы\Мои рисунки\здания\QKKGJFCAIU0BO8CAMGJRTSCA7UVPJ8CAF5ZS6ACAARNMX3CAUKMR5OCAI19W08CAM4ELMMCAK03MFECARXFF9XCAQ68UL7CA8TFBCWCAN5DV01CASJ9VPFCA9ENOEXCAF10Q4ECA36B1MICAPNT0K1CAD7GNA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1" y="4834858"/>
            <a:ext cx="2664534" cy="1861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Ольга\Мои документы\Мои рисунки\здания\CYW1B1CAVSTD3RCAM6YQP1CA805IX6CA2CADZ8CAPTUNO8CA3QP1MSCA4T0C4YCAO828F8CASLFDK2CAG2PWU9CASOE625CARFE1WACA8K2PA0CABP5DKRCAM8QQL0CAPYOU44CAQ88Z6PCA942GQXCA8QFLHB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b="25809"/>
          <a:stretch/>
        </p:blipFill>
        <p:spPr bwMode="auto">
          <a:xfrm>
            <a:off x="354394" y="2548723"/>
            <a:ext cx="2545445" cy="1259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Ольга\Мои документы\Мои рисунки\здания\BQ7HYCCALPKLYJCAQJTGYPCA26N2MVCAYWSFMACAQ906MBCAW336LYCAQHFIN4CAMX41SUCA3EDWYPCAQ9KJCBCAJ3N691CAOO8GLSCANXJOOACA6XAXLCCAZI3216CAJJKGWGCANCP88ICAE02D1JCA1PZ1UQ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1291" y="2523192"/>
            <a:ext cx="2122847" cy="1259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Ольга\Мои документы\Мои рисунки\здания\VW7WTRCAVH3R6PCA1ALEEQCAQ1HXMOCA1WLV4XCA1W2W94CASZ3HF1CAZQ742GCA59KUF4CAA437D7CAWX39JFCAFGFU5PCAGSFHUICAM5N0EXCAETZ7C9CARUYEDFCAEBYGR3CAKZJFMVCAMY7Z4UCAW0IOZN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601"/>
          <a:stretch/>
        </p:blipFill>
        <p:spPr bwMode="auto">
          <a:xfrm>
            <a:off x="5048043" y="3426238"/>
            <a:ext cx="2504295" cy="14655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Ольга\Мои документы\Мои рисунки\здания\GGMBHJCA04T5NKCAZNLWB5CA71PBQECA08P0WMCAE78NRSCAG5CN8LCAE55CPKCAIK6RURCA9QH24MCA3U7EAHCAWUC8ZZCAQ7JPDVCAR57H1XCAELB4OYCAPTXMCOCAA4KAE1CA1WI1KMCANB1C1CCA9YF2FK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2882" y="404664"/>
            <a:ext cx="2117510" cy="14472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552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7920880" cy="5170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i="1" dirty="0">
                <a:latin typeface="Arial"/>
                <a:ea typeface="Calibri"/>
              </a:rPr>
              <a:t>Глава 10. Свод информации по свободным земельным участкам и незадействованным индустриальным площадкам. </a:t>
            </a:r>
            <a:endParaRPr lang="ru-RU" sz="1200" dirty="0">
              <a:ea typeface="Calibri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58765578"/>
              </p:ext>
            </p:extLst>
          </p:nvPr>
        </p:nvGraphicFramePr>
        <p:xfrm>
          <a:off x="251520" y="865227"/>
          <a:ext cx="8640959" cy="583448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66142"/>
                <a:gridCol w="5272450"/>
                <a:gridCol w="3002367"/>
              </a:tblGrid>
              <a:tr h="167529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Местоположение площадки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Реквизиты собственника земельного участка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</a:tr>
              <a:tr h="33505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en-US" sz="1000" b="1" dirty="0" smtClean="0">
                          <a:effectLst/>
                          <a:latin typeface="Times New Roman" pitchFamily="18" charset="0"/>
                          <a:ea typeface="Arial"/>
                          <a:cs typeface="Times New Roman" pitchFamily="18" charset="0"/>
                        </a:rPr>
                        <a:t>1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Автогараж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район,пос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Островское, ул. Кинешемская,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256,6 м</a:t>
                      </a:r>
                      <a:r>
                        <a:rPr lang="ru-RU" sz="1000" baseline="30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Физическое</a:t>
                      </a:r>
                      <a:r>
                        <a:rPr lang="ru-RU" sz="10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лицо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Телефон (49438) 27-946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422" marR="34422" marT="0" marB="0" anchor="ctr"/>
                </a:tc>
              </a:tr>
              <a:tr h="33505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en-US" sz="1000" b="1" dirty="0" smtClean="0">
                          <a:effectLst/>
                          <a:latin typeface="Times New Roman" pitchFamily="18" charset="0"/>
                          <a:ea typeface="Arial"/>
                          <a:cs typeface="Times New Roman" pitchFamily="18" charset="0"/>
                        </a:rPr>
                        <a:t>2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Незавершенное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строительство(цех 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деревообработки</a:t>
                      </a:r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район,пос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Островское, ул. Кинешемская,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1231,7м</a:t>
                      </a:r>
                      <a:r>
                        <a:rPr lang="ru-RU" sz="1000" baseline="30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05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en-US" sz="1000" b="1" dirty="0" smtClean="0">
                          <a:effectLst/>
                          <a:latin typeface="Times New Roman" pitchFamily="18" charset="0"/>
                          <a:ea typeface="Arial"/>
                          <a:cs typeface="Times New Roman" pitchFamily="18" charset="0"/>
                        </a:rPr>
                        <a:t>3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Незавершенное строительство (котельная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район,пос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Островское, ул. Кинешемская, 24,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372,9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</a:t>
                      </a:r>
                      <a:r>
                        <a:rPr lang="ru-RU" sz="1000" baseline="30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05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en-US" sz="1000" b="1" dirty="0" smtClean="0">
                          <a:effectLst/>
                          <a:latin typeface="Times New Roman" pitchFamily="18" charset="0"/>
                          <a:ea typeface="Arial"/>
                          <a:cs typeface="Times New Roman" pitchFamily="18" charset="0"/>
                        </a:rPr>
                        <a:t>4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Котельная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район,пос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Островское, ул. Кинешемская, 24,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173,6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1000" baseline="30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05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en-US" sz="1000" b="1" dirty="0" smtClean="0">
                          <a:effectLst/>
                          <a:latin typeface="Times New Roman" pitchFamily="18" charset="0"/>
                          <a:ea typeface="Arial"/>
                          <a:cs typeface="Times New Roman" pitchFamily="18" charset="0"/>
                        </a:rPr>
                        <a:t>5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10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Комплекс магазин-бар-</a:t>
                      </a:r>
                      <a:r>
                        <a:rPr lang="ru-RU" sz="1000" b="1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гостинница</a:t>
                      </a:r>
                      <a:r>
                        <a:rPr lang="ru-RU" sz="10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-сауна</a:t>
                      </a:r>
                    </a:p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район,д.Клеванцово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= 403,3м</a:t>
                      </a:r>
                      <a:r>
                        <a:rPr lang="ru-RU" sz="1000" kern="1200" baseline="300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05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en-US" sz="1000" b="1" dirty="0" smtClean="0">
                          <a:effectLst/>
                          <a:latin typeface="Times New Roman" pitchFamily="18" charset="0"/>
                          <a:ea typeface="Arial"/>
                          <a:cs typeface="Times New Roman" pitchFamily="18" charset="0"/>
                        </a:rPr>
                        <a:t>6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Здание магазина</a:t>
                      </a:r>
                    </a:p>
                    <a:p>
                      <a:pPr marL="381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район,д.Гуляевка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ул.Транспортная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S = 203,1 м2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422" marR="34422" marT="0" marB="0" anchor="ctr"/>
                </a:tc>
              </a:tr>
              <a:tr h="335058">
                <a:tc>
                  <a:txBody>
                    <a:bodyPr/>
                    <a:lstStyle/>
                    <a:p>
                      <a:pPr marL="0" lvl="0" indent="0">
                        <a:lnSpc>
                          <a:spcPts val="1000"/>
                        </a:lnSpc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en-US" sz="1000" b="1" dirty="0" smtClean="0">
                          <a:effectLst/>
                          <a:latin typeface="Times New Roman" pitchFamily="18" charset="0"/>
                          <a:ea typeface="Arial"/>
                          <a:cs typeface="Times New Roman" pitchFamily="18" charset="0"/>
                        </a:rPr>
                        <a:t>7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Откормочный комплекс на </a:t>
                      </a:r>
                      <a:r>
                        <a:rPr lang="ru-RU" sz="1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540голов </a:t>
                      </a: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СПК «Прогресс»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район,дер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Клеванцово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 2898 м</a:t>
                      </a:r>
                      <a:r>
                        <a:rPr lang="ru-RU" sz="1000" baseline="30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сельского хозяйства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Телефон (49438) 27-502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Ломков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Александр Викторович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</a:tr>
              <a:tr h="33505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en-US" sz="1000" b="1" dirty="0" smtClean="0">
                          <a:effectLst/>
                          <a:latin typeface="Times New Roman" pitchFamily="18" charset="0"/>
                          <a:ea typeface="Arial"/>
                          <a:cs typeface="Times New Roman" pitchFamily="18" charset="0"/>
                        </a:rPr>
                        <a:t>8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Откормочный комплекс на 150  </a:t>
                      </a:r>
                      <a:r>
                        <a:rPr lang="ru-RU" sz="10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головСПК</a:t>
                      </a:r>
                      <a:r>
                        <a:rPr lang="ru-RU" sz="1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«Лесные поляны»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район,дер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Дымница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 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 840 м</a:t>
                      </a:r>
                      <a:r>
                        <a:rPr lang="ru-RU" sz="1000" baseline="30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05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en-US" sz="1000" b="1" dirty="0" smtClean="0">
                          <a:effectLst/>
                          <a:latin typeface="Times New Roman" pitchFamily="18" charset="0"/>
                          <a:ea typeface="Arial"/>
                          <a:cs typeface="Times New Roman" pitchFamily="18" charset="0"/>
                        </a:rPr>
                        <a:t>9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Молочно – товарная ферма на 100 голов СПК «</a:t>
                      </a:r>
                      <a:r>
                        <a:rPr lang="ru-RU" sz="10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Дубянский</a:t>
                      </a: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район,дер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Дубяны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S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 600 м</a:t>
                      </a:r>
                      <a:r>
                        <a:rPr lang="ru-RU" sz="1000" baseline="30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05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en-US" sz="1000" b="1" dirty="0" smtClean="0">
                          <a:effectLst/>
                          <a:latin typeface="Times New Roman" pitchFamily="18" charset="0"/>
                          <a:ea typeface="Arial"/>
                          <a:cs typeface="Times New Roman" pitchFamily="18" charset="0"/>
                        </a:rPr>
                        <a:t>10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Административное здание (</a:t>
                      </a:r>
                      <a:r>
                        <a:rPr lang="ru-RU" sz="10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д.Козьмодемьян</a:t>
                      </a: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район, д.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Козьмодемьян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Администрация Островского муниципального района,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Заместитель главы администрации Островского муниципального района Груздева Татьяна Николаевна, (49438)27048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</a:tr>
              <a:tr h="33505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en-US" sz="1000" b="1" dirty="0" smtClean="0">
                          <a:effectLst/>
                          <a:latin typeface="Times New Roman" pitchFamily="18" charset="0"/>
                          <a:ea typeface="Arial"/>
                          <a:cs typeface="Times New Roman" pitchFamily="18" charset="0"/>
                        </a:rPr>
                        <a:t>11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Деревянное одноэтажное здание </a:t>
                      </a:r>
                      <a:r>
                        <a:rPr lang="ru-RU" sz="10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д.Козловка</a:t>
                      </a: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район, д.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Козловка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 290,1 м</a:t>
                      </a:r>
                      <a:r>
                        <a:rPr lang="ru-RU" sz="1000" baseline="30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05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en-US" sz="1000" b="1" dirty="0" smtClean="0">
                          <a:effectLst/>
                          <a:latin typeface="Times New Roman" pitchFamily="18" charset="0"/>
                          <a:ea typeface="Arial"/>
                          <a:cs typeface="Times New Roman" pitchFamily="18" charset="0"/>
                        </a:rPr>
                        <a:t>12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Здание конторы</a:t>
                      </a:r>
                    </a:p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Островский район, п. Островское, ул. Кинешемская, д. 29. лит. А   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 426,8м</a:t>
                      </a:r>
                      <a:r>
                        <a:rPr lang="ru-RU" sz="1000" baseline="30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05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en-US" sz="1000" b="1" dirty="0" smtClean="0">
                          <a:effectLst/>
                          <a:latin typeface="Times New Roman" pitchFamily="18" charset="0"/>
                          <a:ea typeface="Arial"/>
                          <a:cs typeface="Times New Roman" pitchFamily="18" charset="0"/>
                        </a:rPr>
                        <a:t>13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Часть здания (бывшая школа)</a:t>
                      </a:r>
                    </a:p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район, д. Малое Березово, 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 190 м</a:t>
                      </a:r>
                      <a:r>
                        <a:rPr lang="ru-RU" sz="1000" baseline="30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</a:tr>
              <a:tr h="44526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en-US" sz="1000" b="1" dirty="0" smtClean="0">
                          <a:effectLst/>
                          <a:latin typeface="Times New Roman" pitchFamily="18" charset="0"/>
                          <a:ea typeface="Arial"/>
                          <a:cs typeface="Times New Roman" pitchFamily="18" charset="0"/>
                        </a:rPr>
                        <a:t>14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Здание (бывший </a:t>
                      </a:r>
                      <a:r>
                        <a:rPr lang="ru-RU" sz="10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хлебокомбинат</a:t>
                      </a: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область, пос.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Островское,ул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Сахарова, 43,  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 7096 м</a:t>
                      </a:r>
                      <a:r>
                        <a:rPr lang="ru-RU" sz="1000" baseline="30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Физ.лицо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10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</a:tr>
              <a:tr h="15356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en-US" sz="1000" b="1" dirty="0" smtClean="0">
                          <a:effectLst/>
                          <a:latin typeface="Times New Roman" pitchFamily="18" charset="0"/>
                          <a:ea typeface="Arial"/>
                          <a:cs typeface="Times New Roman" pitchFamily="18" charset="0"/>
                        </a:rPr>
                        <a:t>15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Здание корпуса № 1 (бывший </a:t>
                      </a:r>
                      <a:r>
                        <a:rPr lang="ru-RU" sz="10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Игодовский</a:t>
                      </a: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ПНИ</a:t>
                      </a:r>
                      <a:r>
                        <a:rPr lang="ru-RU" sz="1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en-US" sz="10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810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66" marR="46766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Администрация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Игодовского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сельского поселения, глава администрации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Пигалов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Виктор Николаевич, (49438)21-140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66" marR="46766" marT="0" marB="0"/>
                </a:tc>
              </a:tr>
              <a:tr h="307136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en-US" sz="1000" b="1" dirty="0" smtClean="0">
                          <a:effectLst/>
                          <a:latin typeface="Times New Roman" pitchFamily="18" charset="0"/>
                          <a:ea typeface="Arial"/>
                          <a:cs typeface="Times New Roman" pitchFamily="18" charset="0"/>
                        </a:rPr>
                        <a:t>16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Здание корпуса № 2 (бывший </a:t>
                      </a:r>
                      <a:r>
                        <a:rPr lang="ru-RU" sz="10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Игодовский</a:t>
                      </a: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ПНИ)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66" marR="46766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356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000"/>
                        </a:lnSpc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en-US" sz="1000" b="1" dirty="0" smtClean="0">
                          <a:effectLst/>
                          <a:latin typeface="Times New Roman" pitchFamily="18" charset="0"/>
                          <a:ea typeface="Arial"/>
                          <a:cs typeface="Times New Roman" pitchFamily="18" charset="0"/>
                        </a:rPr>
                        <a:t>17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4422" marR="34422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Здания ООО «</a:t>
                      </a:r>
                      <a:r>
                        <a:rPr lang="ru-RU" sz="10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Адищевская</a:t>
                      </a: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бумажная  фабрика</a:t>
                      </a:r>
                      <a:r>
                        <a:rPr lang="ru-RU" sz="1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en-US" sz="10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810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66" marR="4676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учредитель, (495)980-14-55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66" marR="4676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5300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4657868"/>
              </p:ext>
            </p:extLst>
          </p:nvPr>
        </p:nvGraphicFramePr>
        <p:xfrm>
          <a:off x="251521" y="908720"/>
          <a:ext cx="8208910" cy="571154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550305"/>
                <a:gridCol w="6218447"/>
                <a:gridCol w="1440158"/>
              </a:tblGrid>
              <a:tr h="28990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 в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д.Марково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область, Островский район,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д.Марково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    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=0,1116га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rowSpan="2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Администрация Островского муниципального района,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Заместитель главы администрации Островского муниципального района Груздева Татьяна Николаевна, (49438)27048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 anchor="ctr"/>
                </a:tc>
              </a:tr>
              <a:tr h="299836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 (МПМК)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пос.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Островское,ул.Свердлова,9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=0,59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327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пос. Островское(кирпичный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завод)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5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990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Урочище М.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Рязаново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25,7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990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Урочище Б.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Рязаново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28,2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990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Угольское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31,5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990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дер. Ширяево</a:t>
                      </a:r>
                    </a:p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5,7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990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 (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с.Козьмодемьян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район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 37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990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дер. Ширяево</a:t>
                      </a:r>
                    </a:p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6,3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990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Урочище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Юрятино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12,4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990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дер.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Акулово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40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990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дер.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Болотниково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22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990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Покровское</a:t>
                      </a:r>
                    </a:p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38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990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Урочище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Поработное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11,3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653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Луг в районе р. Мера, в 2 км от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Александровское</a:t>
                      </a:r>
                    </a:p>
                    <a:p>
                      <a:pPr marL="381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Островский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25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327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5 км от пос. Островское на северо-восток «НИПТИЖ», 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 1,9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3093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Островский район пос.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Дымница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земли сельскохозяйственного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назначения,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1,4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690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Островский район, с.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Адищево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бывший земельный участок ООО «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Адищевская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бумажная фабрика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0,49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642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пос. Островское, ул.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Полевая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(под строительство двух 12-ти квартирных домов),  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 0,4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327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пос. Островское, ул.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Бобановская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 20 жилых домов),  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 3,5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636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Островский район, дер.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Гуляевка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(под строительство 3-х индивидуальных жилых домов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0,16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49" marR="263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07386383"/>
              </p:ext>
            </p:extLst>
          </p:nvPr>
        </p:nvGraphicFramePr>
        <p:xfrm>
          <a:off x="323528" y="332656"/>
          <a:ext cx="8064896" cy="457200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483748"/>
                <a:gridCol w="6212996"/>
                <a:gridCol w="1368152"/>
              </a:tblGrid>
              <a:tr h="1143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7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766" marR="4676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Местоположение площадки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766" marR="4676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Реквизиты собственника земельного участка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766" marR="4676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9885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380226" y="636712"/>
            <a:ext cx="6095604" cy="523875"/>
          </a:xfrm>
          <a:prstGeom prst="roundRect">
            <a:avLst>
              <a:gd name="adj" fmla="val 16667"/>
            </a:avLst>
          </a:prstGeom>
          <a:solidFill>
            <a:srgbClr val="9BBB59"/>
          </a:solidFill>
          <a:ln w="127000" cmpd="dbl" algn="ctr">
            <a:solidFill>
              <a:srgbClr val="9BBB59"/>
            </a:solidFill>
            <a:round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66127" y="729372"/>
            <a:ext cx="592380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Глава 2. Общие сведения о муниципальном образовании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691516"/>
            <a:ext cx="3463203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2.1. Географическое положение </a:t>
            </a:r>
            <a:endParaRPr lang="ru-RU" dirty="0"/>
          </a:p>
        </p:txBody>
      </p:sp>
      <p:pic>
        <p:nvPicPr>
          <p:cNvPr id="4105" name="Picture 9" descr="C:\Documents and Settings\Ольга\Рабочий стол\инвест паспорт\shem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97" t="5948" r="2500" b="40586"/>
          <a:stretch/>
        </p:blipFill>
        <p:spPr bwMode="auto">
          <a:xfrm>
            <a:off x="328602" y="2524836"/>
            <a:ext cx="5453832" cy="3830569"/>
          </a:xfrm>
          <a:prstGeom prst="rect">
            <a:avLst/>
          </a:prstGeom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8" name="Прямоугольник 7"/>
          <p:cNvSpPr/>
          <p:nvPr/>
        </p:nvSpPr>
        <p:spPr>
          <a:xfrm>
            <a:off x="5809978" y="1307869"/>
            <a:ext cx="3059315" cy="504753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Островский район расположен в южной части Костромской области в зоне двухчасовой транспортной доступности от областного центра и входит в юго-западную группу, включающую, кроме него, Костромской, Красносельский, Судиславский, Нерехтский, Сусанинский районы. Расстояние от областного центра до п. Островское – 90 км. Площадь района 2,44 тыс. кв. км - он один из самых больших на территории области. Протяжённость с севера на юг – 60 км, с востока на запад – 54 км.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Район пограничный. На юге граничит с 2 районами Ивановской области (Заволжским и Кинешемским), на севере - с Галичским районом, на востоке - с Антроповским и Кадыйским, на западе - с Судиславским районом Костромской области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854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1669341"/>
              </p:ext>
            </p:extLst>
          </p:nvPr>
        </p:nvGraphicFramePr>
        <p:xfrm>
          <a:off x="251520" y="773399"/>
          <a:ext cx="8352928" cy="578483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490997"/>
                <a:gridCol w="6277755"/>
                <a:gridCol w="1584176"/>
              </a:tblGrid>
              <a:tr h="230655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Островский район, с.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Адищево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(под 8  индивидуальных жилых домов),  </a:t>
                      </a:r>
                      <a:r>
                        <a:rPr lang="en-US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 1,4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 rowSpan="1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Администрация Островского муниципального района,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Заместитель главы администрации Островского муниципального района Груздева Татьяна Николаевна, (49438)27048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3929" marR="33929" marT="0" marB="0" anchor="ctr"/>
                </a:tc>
              </a:tr>
              <a:tr h="345984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 под комплексное малоэтажное строительство 15-ти индивидуальных жилых домов в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н.п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Подлужье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Островского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района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1,5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984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 под комплексное малоэтажное строительство пос. Островское, ул. Полевая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(под строительство 14-ти  индивидуальных жилых  домов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),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1,6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984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 smtClean="0">
                          <a:effectLst/>
                          <a:latin typeface="Times New Roman"/>
                          <a:ea typeface="Calibri"/>
                        </a:rPr>
                        <a:t>Земельный участок из невостребованных долей СПК «Прогресс»,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en-US" sz="1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Костромская область, Островский район, дер. </a:t>
                      </a:r>
                      <a:r>
                        <a:rPr lang="ru-RU" sz="1000" dirty="0" err="1" smtClean="0">
                          <a:effectLst/>
                          <a:latin typeface="Times New Roman"/>
                          <a:ea typeface="Calibri"/>
                        </a:rPr>
                        <a:t>Клеванцово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,  </a:t>
                      </a:r>
                      <a:r>
                        <a:rPr lang="en-US" sz="1000" dirty="0" smtClean="0">
                          <a:effectLst/>
                          <a:latin typeface="Times New Roman"/>
                          <a:ea typeface="Calibri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 = 628,3 га</a:t>
                      </a:r>
                      <a:endParaRPr lang="ru-RU" sz="10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33929" marR="3392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0655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 dirty="0" smtClean="0">
                          <a:effectLst/>
                          <a:latin typeface="Times New Roman"/>
                          <a:ea typeface="Calibri"/>
                        </a:rPr>
                        <a:t>Земельный участок из невостребованных долей СПК «Пески»</a:t>
                      </a:r>
                      <a:endParaRPr lang="ru-RU" sz="1100" dirty="0" smtClean="0">
                        <a:effectLst/>
                        <a:latin typeface="+mn-lt"/>
                        <a:ea typeface="Calibri"/>
                      </a:endParaRPr>
                    </a:p>
                    <a:p>
                      <a:r>
                        <a:rPr lang="ru-RU" sz="1100" b="1" i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100" dirty="0" smtClean="0">
                          <a:effectLst/>
                          <a:latin typeface="Times New Roman"/>
                          <a:ea typeface="Calibri"/>
                        </a:rPr>
                        <a:t> Костромская область, Островский район, дер. Пески, </a:t>
                      </a:r>
                      <a:r>
                        <a:rPr lang="en-US" sz="1100" dirty="0" smtClean="0">
                          <a:effectLst/>
                          <a:latin typeface="Times New Roman"/>
                          <a:ea typeface="Calibri"/>
                        </a:rPr>
                        <a:t>S</a:t>
                      </a:r>
                      <a:r>
                        <a:rPr lang="ru-RU" sz="1100" dirty="0" smtClean="0">
                          <a:effectLst/>
                          <a:latin typeface="Times New Roman"/>
                          <a:ea typeface="Calibri"/>
                        </a:rPr>
                        <a:t> = 392,9 га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9238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 smtClean="0">
                          <a:effectLst/>
                          <a:latin typeface="Times New Roman"/>
                          <a:ea typeface="Calibri"/>
                        </a:rPr>
                        <a:t>Земельный участок из невостребованных долей СПК «Вперед»</a:t>
                      </a:r>
                      <a:endParaRPr lang="ru-RU" sz="1000" dirty="0" smtClean="0">
                        <a:effectLst/>
                        <a:latin typeface="+mn-lt"/>
                        <a:ea typeface="Calibri"/>
                      </a:endParaRPr>
                    </a:p>
                    <a:p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Костромская область, Островский район, </a:t>
                      </a:r>
                      <a:r>
                        <a:rPr lang="ru-RU" sz="1000" dirty="0" err="1" smtClean="0">
                          <a:effectLst/>
                          <a:latin typeface="Times New Roman"/>
                          <a:ea typeface="Calibri"/>
                        </a:rPr>
                        <a:t>с.Юрьево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00" b="1" i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1000" dirty="0" smtClean="0">
                          <a:effectLst/>
                          <a:latin typeface="Times New Roman"/>
                          <a:ea typeface="Calibri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 = 365,5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0655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 smtClean="0">
                          <a:effectLst/>
                          <a:latin typeface="Times New Roman"/>
                          <a:ea typeface="Calibri"/>
                        </a:rPr>
                        <a:t>Земельный участок из невостребованных долей СПК «Ломки» </a:t>
                      </a:r>
                      <a:endParaRPr lang="en-US" sz="1000" b="1" i="1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Костромская область, Островский район,  </a:t>
                      </a:r>
                      <a:r>
                        <a:rPr lang="en-US" sz="1000" dirty="0" smtClean="0">
                          <a:effectLst/>
                          <a:latin typeface="Times New Roman"/>
                          <a:ea typeface="Calibri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 = 106,4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984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 smtClean="0">
                          <a:effectLst/>
                          <a:latin typeface="Times New Roman"/>
                          <a:ea typeface="Calibri"/>
                        </a:rPr>
                        <a:t>Земельный участок из невостребованных долей СПК «</a:t>
                      </a:r>
                      <a:r>
                        <a:rPr lang="ru-RU" sz="1000" b="1" i="1" dirty="0" err="1" smtClean="0">
                          <a:effectLst/>
                          <a:latin typeface="Times New Roman"/>
                          <a:ea typeface="Calibri"/>
                        </a:rPr>
                        <a:t>Гармониха</a:t>
                      </a:r>
                      <a:r>
                        <a:rPr lang="ru-RU" sz="1000" b="1" i="1" dirty="0" smtClean="0">
                          <a:effectLst/>
                          <a:latin typeface="Times New Roman"/>
                          <a:ea typeface="Calibri"/>
                        </a:rPr>
                        <a:t>»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Костромская область, Островский район, дер. </a:t>
                      </a:r>
                      <a:r>
                        <a:rPr lang="ru-RU" sz="1000" dirty="0" err="1" smtClean="0">
                          <a:effectLst/>
                          <a:latin typeface="Times New Roman"/>
                          <a:ea typeface="Calibri"/>
                        </a:rPr>
                        <a:t>Гармониха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,</a:t>
                      </a:r>
                      <a:r>
                        <a:rPr lang="en-US" sz="1000" dirty="0" smtClean="0">
                          <a:effectLst/>
                          <a:latin typeface="Times New Roman"/>
                          <a:ea typeface="Calibri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 = 154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984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b="1" dirty="0" smtClean="0">
                          <a:effectLst/>
                          <a:latin typeface="Times New Roman" pitchFamily="18" charset="0"/>
                          <a:ea typeface="Arial"/>
                          <a:cs typeface="Times New Roman" pitchFamily="18" charset="0"/>
                        </a:rPr>
                        <a:t>30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Фонд перераспределения СПК «Русь»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д.Акулово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 289,9га </a:t>
                      </a:r>
                      <a:endParaRPr lang="ru-RU" sz="100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984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Фонд перераспределения СПК «Русь»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область,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д.Акулово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78,2 га 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329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дер. Иванковица,  Костромская область, Островский район,  </a:t>
                      </a:r>
                      <a:r>
                        <a:rPr lang="en-US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 1,4 га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</a:tr>
              <a:tr h="195189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 (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с.Заборье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Костромская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область,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с.Заборье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0,9га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984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 в границе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д.Крутец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(Костромская область, Островский район,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д.Крутец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до 0,5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</a:tr>
              <a:tr h="345984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 в границе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н.п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д.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Ивашево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(Костромская область, Островский район,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д.Ивашево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1,5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</a:tr>
              <a:tr h="421653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 в границе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н.п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д.Клеванцово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(Костромская область, Островский район,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д.Клеванцово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до 0,5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7352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 в границе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н.п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д.Дымница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(Костромская область, Островский район,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д.Дымница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до 0,5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984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228600" algn="l"/>
                        </a:tabLs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Arial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 в границе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н.п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д.Островское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(вблизи существующей АЗС)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(Костромская область, Островский район, </a:t>
                      </a:r>
                      <a:r>
                        <a:rPr lang="ru-RU" sz="1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д.Клеванцово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S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до 0,5 га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3929" marR="3392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2241111"/>
              </p:ext>
            </p:extLst>
          </p:nvPr>
        </p:nvGraphicFramePr>
        <p:xfrm>
          <a:off x="251520" y="260648"/>
          <a:ext cx="8280920" cy="504056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517559"/>
                <a:gridCol w="6251193"/>
                <a:gridCol w="1512168"/>
              </a:tblGrid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7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766" marR="4676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Местоположение площадки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766" marR="4676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Реквизиты собственника земельного участка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766" marR="4676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3338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Ольга\Мои документы\Мои рисунки\здания\E8PVFFCARRXJ8WCATS8FT3CAHNUN4RCARKXELSCAC8OZGXCA8RSVMVCARFO4N6CANZYVMYCAY7NWL5CAWABBTQCAJ8J1WDCAJW7G2TCAJE18JBCA4LHW80CACP2X7BCA4CFRMDCAVSMJLNCA3MCI63CAFGWUQ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212977"/>
            <a:ext cx="3683777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76673"/>
            <a:ext cx="7992888" cy="27363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-90170" algn="ctr">
              <a:lnSpc>
                <a:spcPct val="115000"/>
              </a:lnSpc>
              <a:spcAft>
                <a:spcPts val="0"/>
              </a:spcAft>
            </a:pPr>
            <a:r>
              <a:rPr lang="ru-RU" sz="1000" b="1" dirty="0" smtClean="0">
                <a:latin typeface="Times New Roman"/>
                <a:ea typeface="Calibri"/>
              </a:rPr>
              <a:t>земельные участки, на которых могут быть размещены новые объекты, туризма и отдыха.</a:t>
            </a:r>
            <a:endParaRPr lang="ru-RU" sz="1000" dirty="0" smtClean="0">
              <a:ea typeface="Calibri"/>
            </a:endParaRPr>
          </a:p>
          <a:p>
            <a:pPr indent="-90170" algn="ctr">
              <a:lnSpc>
                <a:spcPct val="115000"/>
              </a:lnSpc>
              <a:spcAft>
                <a:spcPts val="0"/>
              </a:spcAft>
            </a:pPr>
            <a:r>
              <a:rPr lang="ru-RU" sz="1000" b="1" dirty="0">
                <a:latin typeface="Times New Roman"/>
                <a:ea typeface="Calibri"/>
              </a:rPr>
              <a:t> </a:t>
            </a:r>
            <a:endParaRPr lang="ru-RU" sz="1000" dirty="0"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"/>
              <a:tabLst>
                <a:tab pos="514350" algn="l"/>
              </a:tabLst>
            </a:pPr>
            <a:r>
              <a:rPr lang="ru-RU" sz="1000" dirty="0">
                <a:latin typeface="Times New Roman"/>
                <a:ea typeface="Calibri"/>
              </a:rPr>
              <a:t>Урочище Малое </a:t>
            </a:r>
            <a:r>
              <a:rPr lang="ru-RU" sz="1000" dirty="0" err="1">
                <a:latin typeface="Times New Roman"/>
                <a:ea typeface="Calibri"/>
              </a:rPr>
              <a:t>Рязаново</a:t>
            </a:r>
            <a:r>
              <a:rPr lang="ru-RU" sz="1000" dirty="0">
                <a:latin typeface="Times New Roman"/>
                <a:ea typeface="Calibri"/>
              </a:rPr>
              <a:t>, урочище Большое </a:t>
            </a:r>
            <a:r>
              <a:rPr lang="ru-RU" sz="1000" dirty="0" err="1">
                <a:latin typeface="Times New Roman"/>
                <a:ea typeface="Calibri"/>
              </a:rPr>
              <a:t>Рязаново</a:t>
            </a:r>
            <a:r>
              <a:rPr lang="ru-RU" sz="1000" dirty="0">
                <a:latin typeface="Times New Roman"/>
                <a:ea typeface="Calibri"/>
              </a:rPr>
              <a:t>, расположены вблизи уникального природного комплекса таежной и водно-болотной растительности (охотничьи угодья, рыбная ловля, грибные и ягодные места, в настоящее время в наших лесах водятся: медведи, волки, лоси, зайцы, лисы, белки, ежи; из птиц: глухари, рябчики, тетерева, утки). Площадь 34,6 га.</a:t>
            </a:r>
            <a:endParaRPr lang="ru-RU" sz="1000" dirty="0">
              <a:latin typeface="Symbol"/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"/>
              <a:tabLst>
                <a:tab pos="514350" algn="l"/>
              </a:tabLst>
            </a:pPr>
            <a:r>
              <a:rPr lang="ru-RU" sz="1000" dirty="0">
                <a:latin typeface="Times New Roman"/>
                <a:ea typeface="Calibri"/>
              </a:rPr>
              <a:t>с. Ширяево, места славятся своими лесами, лугами, рощами. Площадь 9,3 га.</a:t>
            </a:r>
            <a:endParaRPr lang="ru-RU" sz="1000" dirty="0">
              <a:latin typeface="Symbol"/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"/>
              <a:tabLst>
                <a:tab pos="514350" algn="l"/>
              </a:tabLst>
            </a:pPr>
            <a:r>
              <a:rPr lang="ru-RU" sz="1000" dirty="0">
                <a:latin typeface="Times New Roman"/>
                <a:ea typeface="Calibri"/>
              </a:rPr>
              <a:t>с. </a:t>
            </a:r>
            <a:r>
              <a:rPr lang="ru-RU" sz="1000" dirty="0" err="1">
                <a:latin typeface="Times New Roman"/>
                <a:ea typeface="Calibri"/>
              </a:rPr>
              <a:t>Козьмодемьян</a:t>
            </a:r>
            <a:r>
              <a:rPr lang="ru-RU" sz="1000" dirty="0">
                <a:latin typeface="Times New Roman"/>
                <a:ea typeface="Calibri"/>
              </a:rPr>
              <a:t>, места привлекательны своим природным ландшафтом площадью 9,3 га.</a:t>
            </a:r>
            <a:endParaRPr lang="ru-RU" sz="1000" dirty="0">
              <a:latin typeface="Symbol"/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"/>
              <a:tabLst>
                <a:tab pos="514350" algn="l"/>
              </a:tabLst>
            </a:pPr>
            <a:r>
              <a:rPr lang="ru-RU" sz="1000" dirty="0">
                <a:latin typeface="Times New Roman"/>
                <a:ea typeface="Calibri"/>
              </a:rPr>
              <a:t>дер. </a:t>
            </a:r>
            <a:r>
              <a:rPr lang="ru-RU" sz="1000" dirty="0" err="1">
                <a:latin typeface="Times New Roman"/>
                <a:ea typeface="Calibri"/>
              </a:rPr>
              <a:t>Болотниково</a:t>
            </a:r>
            <a:r>
              <a:rPr lang="ru-RU" sz="1000" dirty="0">
                <a:latin typeface="Times New Roman"/>
                <a:ea typeface="Calibri"/>
              </a:rPr>
              <a:t>, площадь участка 10,1 га.</a:t>
            </a:r>
            <a:endParaRPr lang="ru-RU" sz="1000" dirty="0">
              <a:latin typeface="Symbol"/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"/>
              <a:tabLst>
                <a:tab pos="514350" algn="l"/>
              </a:tabLst>
            </a:pPr>
            <a:r>
              <a:rPr lang="ru-RU" sz="1000" dirty="0">
                <a:latin typeface="Times New Roman"/>
                <a:ea typeface="Calibri"/>
              </a:rPr>
              <a:t>дер. </a:t>
            </a:r>
            <a:r>
              <a:rPr lang="ru-RU" sz="1000" dirty="0" err="1">
                <a:latin typeface="Times New Roman"/>
                <a:ea typeface="Calibri"/>
              </a:rPr>
              <a:t>Акулово</a:t>
            </a:r>
            <a:r>
              <a:rPr lang="ru-RU" sz="1000" dirty="0">
                <a:latin typeface="Times New Roman"/>
                <a:ea typeface="Calibri"/>
              </a:rPr>
              <a:t>, «Гребень», является памятником природы,  который  славится рыбной ловлей, грибными и ягодными местами, площадь участка - 18,5 га.</a:t>
            </a:r>
            <a:endParaRPr lang="ru-RU" sz="1000" dirty="0">
              <a:latin typeface="Symbol"/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"/>
              <a:tabLst>
                <a:tab pos="514350" algn="l"/>
              </a:tabLst>
            </a:pPr>
            <a:r>
              <a:rPr lang="ru-RU" sz="1000" dirty="0">
                <a:latin typeface="Times New Roman"/>
                <a:ea typeface="Calibri"/>
              </a:rPr>
              <a:t>с. Покровское, площадь 11 га.</a:t>
            </a:r>
            <a:endParaRPr lang="ru-RU" sz="1000" dirty="0">
              <a:latin typeface="Symbol"/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"/>
              <a:tabLst>
                <a:tab pos="514350" algn="l"/>
              </a:tabLst>
            </a:pPr>
            <a:r>
              <a:rPr lang="ru-RU" sz="1000" dirty="0">
                <a:latin typeface="Times New Roman"/>
                <a:ea typeface="Calibri"/>
              </a:rPr>
              <a:t>дер. </a:t>
            </a:r>
            <a:r>
              <a:rPr lang="ru-RU" sz="1000" dirty="0" err="1">
                <a:latin typeface="Times New Roman"/>
                <a:ea typeface="Calibri"/>
              </a:rPr>
              <a:t>Поработное</a:t>
            </a:r>
            <a:r>
              <a:rPr lang="ru-RU" sz="1000" dirty="0">
                <a:latin typeface="Times New Roman"/>
                <a:ea typeface="Calibri"/>
              </a:rPr>
              <a:t>,  места привлекательны природным ландшафтом, площадь 11 га.</a:t>
            </a:r>
            <a:endParaRPr lang="ru-RU" sz="1000" dirty="0">
              <a:latin typeface="Symbol"/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"/>
              <a:tabLst>
                <a:tab pos="514350" algn="l"/>
              </a:tabLst>
            </a:pPr>
            <a:r>
              <a:rPr lang="ru-RU" sz="1000" dirty="0">
                <a:latin typeface="Times New Roman"/>
                <a:ea typeface="Calibri"/>
              </a:rPr>
              <a:t>Урочище Субботина, 800 м  на северо-восток от музея - заповедника  А.Н. Островского, площадь 8 га.</a:t>
            </a:r>
            <a:endParaRPr lang="ru-RU" sz="1000" dirty="0">
              <a:latin typeface="Symbol"/>
              <a:ea typeface="Calibri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"/>
              <a:tabLst>
                <a:tab pos="514350" algn="l"/>
              </a:tabLst>
            </a:pPr>
            <a:r>
              <a:rPr lang="ru-RU" sz="1000" dirty="0">
                <a:latin typeface="Times New Roman"/>
                <a:ea typeface="Calibri"/>
              </a:rPr>
              <a:t>пос. Александровское, луг в районе р. Мера в 400 м от автодороги, площадь 25 га.</a:t>
            </a:r>
            <a:endParaRPr lang="ru-RU" sz="1000" dirty="0">
              <a:latin typeface="Symbol"/>
              <a:ea typeface="Calibri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solidFill>
                  <a:srgbClr val="800080"/>
                </a:solidFill>
                <a:latin typeface="Arial"/>
                <a:ea typeface="Calibri"/>
              </a:rPr>
              <a:t> </a:t>
            </a:r>
            <a:endParaRPr lang="ru-RU" sz="1000" dirty="0">
              <a:ea typeface="Calibri"/>
            </a:endParaRPr>
          </a:p>
        </p:txBody>
      </p:sp>
      <p:pic>
        <p:nvPicPr>
          <p:cNvPr id="1027" name="Picture 3" descr="C:\Documents and Settings\Ольга\Мои документы\Мои рисунки\здания\9GXNAMCA0O1447CAPR8R9PCAX43CM8CAT6RVJTCAOJ5TUCCAX7RAV1CALRBWD5CA4IQUJBCA97XDLVCALEHCL1CA0J20MBCAM6E7FBCAP8EQA3CAAGC6LXCAM73AXECACXMR9FCAFNC9M7CADCXVU3CA683BN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6256" y="4333875"/>
            <a:ext cx="3298056" cy="23469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Ольга\Мои документы\Мои рисунки\здания\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68360"/>
            <a:ext cx="3034605" cy="24124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8218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8592278"/>
              </p:ext>
            </p:extLst>
          </p:nvPr>
        </p:nvGraphicFramePr>
        <p:xfrm>
          <a:off x="395535" y="1196748"/>
          <a:ext cx="8280920" cy="5112572"/>
        </p:xfrm>
        <a:graphic>
          <a:graphicData uri="http://schemas.openxmlformats.org/drawingml/2006/table">
            <a:tbl>
              <a:tblPr/>
              <a:tblGrid>
                <a:gridCol w="648073"/>
                <a:gridCol w="4565067"/>
                <a:gridCol w="3067780"/>
              </a:tblGrid>
              <a:tr h="139987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Собственник (наименование, адрес)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Физическое</a:t>
                      </a:r>
                      <a:r>
                        <a:rPr lang="ru-RU" sz="1000" baseline="0" dirty="0" smtClean="0">
                          <a:effectLst/>
                          <a:latin typeface="Times New Roman"/>
                          <a:ea typeface="Calibri"/>
                        </a:rPr>
                        <a:t> лицо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974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Юридический адрес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157900, Костромская область, п. Островское, ул. Свердлова, 24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456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Руководитель (лицо, ответственное за переговоры ФИО, должность, тел.)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,(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49438) 27-9-46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987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9987">
                <a:tc rowSpan="9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адрес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п. Островское, ул. Кинешемская, д. 24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9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кадастровый номер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9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площадь, га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9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категория земель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Земли населенных пунктов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9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 разрешенного использования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Объекты промышленности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4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удельный показатель кадастровой стоимости, руб./кв.м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343,84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4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кадастровая стоимость земельного участка, руб.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9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возможность расширения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9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987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</a:rPr>
                        <a:t>Удаленность участка от, км: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9987">
                <a:tc rowSpan="5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 центра п. Островское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0,7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9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автомагистрали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1,2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9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ж/д станции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1,3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9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 речного порта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9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 жилых строений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0,04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987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3456">
                <a:tc rowSpan="7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 Наличие ж/д путей (Да/нет, если да, то добавить описание)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4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Обеспеченность подъездными путями (Да/нет, если да, то добавить описание)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4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Обеспеченность газом (Да/нет, если да, то добавить описание)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9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 Источник теплоснабжения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9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Источник электроснабжения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9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6. Источник водоснабжения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1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7. Близлежащие объекты (промышленные предприятия, их отраслевая принадлежность)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</a:rPr>
                        <a:t>ИП  Макаров (деревообработка)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476673"/>
            <a:ext cx="9144000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err="1">
                <a:solidFill>
                  <a:schemeClr val="tx1"/>
                </a:solidFill>
              </a:rPr>
              <a:t>Автогараж</a:t>
            </a:r>
            <a:r>
              <a:rPr lang="ru-RU" dirty="0">
                <a:solidFill>
                  <a:schemeClr val="tx1"/>
                </a:solidFill>
              </a:rPr>
              <a:t>, п. Островское, ул. Кинешемская, д. 24</a:t>
            </a:r>
          </a:p>
        </p:txBody>
      </p:sp>
    </p:spTree>
    <p:extLst>
      <p:ext uri="{BB962C8B-B14F-4D97-AF65-F5344CB8AC3E}">
        <p14:creationId xmlns:p14="http://schemas.microsoft.com/office/powerpoint/2010/main" xmlns="" val="34500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37183103"/>
              </p:ext>
            </p:extLst>
          </p:nvPr>
        </p:nvGraphicFramePr>
        <p:xfrm>
          <a:off x="395536" y="548676"/>
          <a:ext cx="8496944" cy="6111628"/>
        </p:xfrm>
        <a:graphic>
          <a:graphicData uri="http://schemas.openxmlformats.org/drawingml/2006/table">
            <a:tbl>
              <a:tblPr/>
              <a:tblGrid>
                <a:gridCol w="323693"/>
                <a:gridCol w="3261122"/>
                <a:gridCol w="1998891"/>
                <a:gridCol w="2913238"/>
              </a:tblGrid>
              <a:tr h="284031">
                <a:tc gridSpan="4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</a:rPr>
                        <a:t>Основные характеристики объектов недвижимости: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8409">
                <a:tc rowSpan="11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Наименование объекта недвижимости: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автогараж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2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Костромская область, Островский район, п. Островское, ул. Кинешемская, 24, лит. Д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площадь, кв.м.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256,6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этажность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объем, куб.м.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1284,0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высота перекрытий, м.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4,42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сетка колон, 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год постройки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1984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физическое состояние (отл., хор., удовл., авар.)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готовность объекта (да/нет, процент готовности)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возможность расширения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195" marR="6195" marT="6195" marB="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 gridSpan="4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производственного корпуса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6055">
                <a:tc rowSpan="16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пролетов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нагрузка на пол, тонн /м²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точечная нагрузка на пол,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тонн /м²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материал поверхности пола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ровность пола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кран-балки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(количество, грузоподъемность в тоннах)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въездов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входов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освещение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естественное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+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искусственное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вентиляции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отопление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пожарной сигнализации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автоматическая система пожаротушения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охранной сигнализации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видеонаблюдения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 gridSpan="4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административного здания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0715">
                <a:tc rowSpan="3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наличие офисных помещений, кв.м.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телефонные линии (номеров)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интернет (количество выделенных линий)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 gridSpan="4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Предложения собственника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605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Аренда (руб. в год)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11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Продажа (руб.)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Участие в капитале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13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Другая форма сотрудничества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0537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88640"/>
            <a:ext cx="9144000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Котельная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75877177"/>
              </p:ext>
            </p:extLst>
          </p:nvPr>
        </p:nvGraphicFramePr>
        <p:xfrm>
          <a:off x="179512" y="836712"/>
          <a:ext cx="8280920" cy="5760635"/>
        </p:xfrm>
        <a:graphic>
          <a:graphicData uri="http://schemas.openxmlformats.org/drawingml/2006/table">
            <a:tbl>
              <a:tblPr/>
              <a:tblGrid>
                <a:gridCol w="696243"/>
                <a:gridCol w="4461095"/>
                <a:gridCol w="3123582"/>
              </a:tblGrid>
              <a:tr h="1453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Собственник (наименование, адрес)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Физическое</a:t>
                      </a:r>
                      <a:r>
                        <a:rPr lang="ru-RU" sz="9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лицо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7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Юридический адрес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157900, Костромская область, п. Островское, ул. Свердлова, 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7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Руководитель (лицо, ответственное за переговоры ФИО, должность, тел.)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(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49438) 27-9-46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63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Основные характеристики земельного участка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5363"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адрес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п. Островское, ул. Кинешемская, 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кадастровый номер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площадь, га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категория земель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Земли населенных пунктов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вид разрешенного использования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Объекты промышленности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7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удельный показатель кадастровой стоимости, руб./кв.м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343,84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7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кадастровая стоимость земельного участка, 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возможность расширения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4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63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Удаленность участка от, км: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6822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1. центра п. Островское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0,7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2. автомагистрали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3. ж/д станции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4. речного порта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жилых строений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0,04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63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Инженерная инфраструктура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0728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1. Наличие ж/д путей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7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2. Обеспеченность подъездными путями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7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3. Обеспеченность газом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4. Источник теплоснабжения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Источник электроснабжения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6. Источник водоснабжения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0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7. Близлежащие объекты (промышленные предприятия, их отраслевая принадлежность)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Предприятие  (деревообработка)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9265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32988342"/>
              </p:ext>
            </p:extLst>
          </p:nvPr>
        </p:nvGraphicFramePr>
        <p:xfrm>
          <a:off x="323527" y="260645"/>
          <a:ext cx="8425447" cy="5840759"/>
        </p:xfrm>
        <a:graphic>
          <a:graphicData uri="http://schemas.openxmlformats.org/drawingml/2006/table">
            <a:tbl>
              <a:tblPr/>
              <a:tblGrid>
                <a:gridCol w="432049"/>
                <a:gridCol w="792088"/>
                <a:gridCol w="2315815"/>
                <a:gridCol w="582404"/>
                <a:gridCol w="582404"/>
                <a:gridCol w="582404"/>
                <a:gridCol w="582404"/>
                <a:gridCol w="582404"/>
                <a:gridCol w="582404"/>
                <a:gridCol w="582404"/>
                <a:gridCol w="565794"/>
                <a:gridCol w="128276"/>
                <a:gridCol w="114597"/>
              </a:tblGrid>
              <a:tr h="139663">
                <a:tc gridSpan="13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Основные характеристики объектов недвижимости: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2309">
                <a:tc rowSpan="11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Наименование объекта недвижимости: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Котельная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адрес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Костромская область, Островский район, п. Островское, ул. Кинешемская, 24, лит. 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5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площадь, </a:t>
                      </a:r>
                      <a:r>
                        <a:rPr lang="ru-RU" sz="900" dirty="0" err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кв.м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.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173,6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1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этажность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объем, куб.м.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1097,0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высота перекрытий, м.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4,80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сетка колон, 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год постройки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1987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3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физическое состояние (отл., хор., удовл., авар.)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готовность объекта (да/нет, процент готовности)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возможность расширения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443" marR="3443" marT="3443" marB="344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663">
                <a:tc gridSpan="13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производственного корпуса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8078">
                <a:tc rowSpan="16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8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пролетов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6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нагрузка на пол, тонн /м²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0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точечная нагрузка на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пол,</a:t>
                      </a:r>
                      <a:r>
                        <a:rPr lang="en-US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тонн 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/м²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46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материал поверхности пола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96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ровность пола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2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кран-балки</a:t>
                      </a:r>
                      <a:r>
                        <a:rPr lang="en-US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(количество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, грузоподъемность в тоннах)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96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въездов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96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входов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8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освещение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естественное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7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искусственное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96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вентиляции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96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отопление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58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пожарной сигнализации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4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автоматическая система пожаротушения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70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охранной сигнализации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5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видеонаблюдения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9663">
                <a:tc gridSpan="13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административного здания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4393">
                <a:tc rowSpan="3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9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наличие офисных помещений, </a:t>
                      </a:r>
                      <a:r>
                        <a:rPr lang="ru-RU" sz="900" dirty="0" err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кв.м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.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65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телефонные линии (номеров)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1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интернет (количество выделенных линий)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9663">
                <a:tc gridSpan="13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Предложения собственника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9663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10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Аренда (руб. в год)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9663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Продажа (руб.)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8061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12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Участие в капитале (Да/нет)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8061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13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613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9610" y="42489"/>
            <a:ext cx="9144000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</a:rPr>
              <a:t>Комплекс 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</a:rPr>
              <a:t>магазин-бар-гостиница-сауна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01703464"/>
              </p:ext>
            </p:extLst>
          </p:nvPr>
        </p:nvGraphicFramePr>
        <p:xfrm>
          <a:off x="0" y="435777"/>
          <a:ext cx="8804913" cy="4267200"/>
        </p:xfrm>
        <a:graphic>
          <a:graphicData uri="http://schemas.openxmlformats.org/drawingml/2006/table">
            <a:tbl>
              <a:tblPr/>
              <a:tblGrid>
                <a:gridCol w="307970"/>
                <a:gridCol w="4896544"/>
                <a:gridCol w="3600399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Собственник (наименование, адрес)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Физическое лицо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Юридический адрес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157900, Костромская область, п. Островское, ул. Свердлова, 24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Руководитель (лицо, ответственное за переговоры ФИО, должность, тел.)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(49438) 27-9-46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9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адрес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п. Островское, д.Клеванцово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кадастровый номер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44:15:070105:0019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площадь, га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0,16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категория земель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Земли населенных пунктов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 разрешенного использования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Для размещения и обслуживания магазина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удельный показатель кадастровой стоимости, руб./кв.м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481,07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кадастровая стоимость земельного участка, руб.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возможность расширения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</a:rPr>
                        <a:t>Удаленность участка от, км: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 центра п. Островское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14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автомагистрали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0,5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ж/д станции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17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 речного порта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 жилых строений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0,04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7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 Наличие ж/д путей (Да/нет, если да, то добавить описание)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Обеспеченность подъездными путями (Да/нет, если да, то добавить описание)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Обеспеченность газом (Да/нет, если да, то добавить описание)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 Источник теплоснабжения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Источник электроснабжения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6. Источник водоснабжения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7. Близлежащие объекты (промышленные предприятия, их отраслевая принадлежность)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СПК «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Клеванцово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49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864"/>
          <a:stretch/>
        </p:blipFill>
        <p:spPr bwMode="auto">
          <a:xfrm>
            <a:off x="1536563" y="4743855"/>
            <a:ext cx="5771741" cy="2130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9980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06236702"/>
              </p:ext>
            </p:extLst>
          </p:nvPr>
        </p:nvGraphicFramePr>
        <p:xfrm>
          <a:off x="107505" y="188644"/>
          <a:ext cx="8568951" cy="5917180"/>
        </p:xfrm>
        <a:graphic>
          <a:graphicData uri="http://schemas.openxmlformats.org/drawingml/2006/table">
            <a:tbl>
              <a:tblPr/>
              <a:tblGrid>
                <a:gridCol w="360040"/>
                <a:gridCol w="3264228"/>
                <a:gridCol w="2544626"/>
                <a:gridCol w="2400057"/>
              </a:tblGrid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effectLst/>
                          <a:latin typeface="Calibri"/>
                          <a:ea typeface="Calibri"/>
                        </a:rPr>
                        <a:t>Основные характеристики объектов недвижимости: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1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Наименование объекта недвижимости: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Комплекс </a:t>
                      </a:r>
                      <a:r>
                        <a:rPr lang="ru-RU" sz="1000" b="1" dirty="0" smtClean="0">
                          <a:effectLst/>
                          <a:latin typeface="Times New Roman"/>
                          <a:ea typeface="Calibri"/>
                        </a:rPr>
                        <a:t>магазин-бар-гостиница-сауна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п. Островское,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</a:rPr>
                        <a:t>д.Клеванцово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площадь,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кв.м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.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403,3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этажность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объем, куб.м.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1423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высота перекрытий, м.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сетка колон, 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год постройки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1967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физическое состояние (отл., хор., удовл., авар.)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готовность объекта (да/нет, процент готовности)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возможность расширения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6299" marR="6299" marT="6299" marB="629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производственного корпуса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16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пролетов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нагрузка на пол, тонн /м²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точечная нагрузка на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пол, тонн 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/м²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материал поверхности пола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ровность пола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кран-балки (количество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, грузоподъемность в тоннах)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въездов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входов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освещение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естественное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+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искусственное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вентиляции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отопление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пожарной сигнализации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автоматическая система пожаротушения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охранной сигнализации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видеонаблюдения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административного здания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наличие офисных помещений, кв.м.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телефонные линии (номеров)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интернет (количество выделенных линий)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Предложения собственника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Аренда (руб. в год)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11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Продажа (руб.)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Участие в капитале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13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Другая форма сотрудничества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7666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</a:rPr>
              <a:t>Здание магазина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601448"/>
              </p:ext>
            </p:extLst>
          </p:nvPr>
        </p:nvGraphicFramePr>
        <p:xfrm>
          <a:off x="107504" y="692702"/>
          <a:ext cx="8856984" cy="4947171"/>
        </p:xfrm>
        <a:graphic>
          <a:graphicData uri="http://schemas.openxmlformats.org/drawingml/2006/table">
            <a:tbl>
              <a:tblPr/>
              <a:tblGrid>
                <a:gridCol w="432048"/>
                <a:gridCol w="216024"/>
                <a:gridCol w="4873422"/>
                <a:gridCol w="3249238"/>
                <a:gridCol w="86252"/>
              </a:tblGrid>
              <a:tr h="116275"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Собственник (наименование, адрес)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Физическое лицо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531"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Юридический адрес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157900, Костромская область, п. Островское, ул. Свердлова, 24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636"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Руководитель (лицо, ответственное за переговоры ФИО, должность, тел.)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(49438) 27-9-46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275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275">
                <a:tc rowSpan="9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адрес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п. Островское, д.Гуляевка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2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кадастровый номер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44:15:092505:0005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2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площадь, га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0,083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2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категория земель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Земли населенных пунктов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5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 разрешенного использования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Для размещения и обслуживания магазина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6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удельный показатель кадастровой стоимости, руб./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кв.м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481,07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6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кадастровая стоимость земельного участка, руб.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2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возможность расширения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52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275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</a:rPr>
                        <a:t>Удаленность участка от, км: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275">
                <a:tc row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 центра п. Островское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4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2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автомагистрали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0,5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2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ж/д станции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2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 речного порта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2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 жилых строений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0,02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275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636">
                <a:tc rowSpan="7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 Наличие ж/д путей (Да/нет, если да, то добавить описание)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6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Обеспеченность подъездными путями (Да/нет, если да, то добавить описание)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6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Обеспеченность газом (Да/нет, если да, то добавить описание)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2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 Источник теплоснабжения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2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Источник электроснабжения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2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6. Источник водоснабжения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9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7. Близлежащие объекты (промышленные предприятия, их отраслевая принадлежность)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ООО «Лесное», деревообработка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1461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59317401"/>
              </p:ext>
            </p:extLst>
          </p:nvPr>
        </p:nvGraphicFramePr>
        <p:xfrm>
          <a:off x="179512" y="404664"/>
          <a:ext cx="8712967" cy="6344185"/>
        </p:xfrm>
        <a:graphic>
          <a:graphicData uri="http://schemas.openxmlformats.org/drawingml/2006/table">
            <a:tbl>
              <a:tblPr/>
              <a:tblGrid>
                <a:gridCol w="360040"/>
                <a:gridCol w="3149350"/>
                <a:gridCol w="2179242"/>
                <a:gridCol w="2952618"/>
                <a:gridCol w="71717"/>
              </a:tblGrid>
              <a:tr h="87211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Основные характеристики объектов недвижимости: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981">
                <a:tc rowSpan="1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336" marR="6336" marT="6336" marB="6336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объекта недвижимости: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Здание магазина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59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адрес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п. Островское, д.Гуляевка, ул.Транспортная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5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площадь, кв.м.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203,1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4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этажность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4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объем, куб.м.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4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высота перекрытий, м.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4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сетка колон, м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4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год постройки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4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физическое состояние (отл., хор., удовл., авар.)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4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готовность объекта (да/нет, процент готовности)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4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возможность расширения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336" marR="6336" marT="6336" marB="633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9207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Особенности производственного корпуса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9207">
                <a:tc rowSpan="16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количество пролетов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нагрузка на пол, тонн /м²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09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точечная нагрузка на </a:t>
                      </a:r>
                      <a:r>
                        <a:rPr lang="ru-RU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пол, тонн 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/м²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материал поверхности пола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ровность пола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кран-балки (количество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грузоподъемность в тоннах)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количество въездов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количество входов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освещение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естественное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искусственное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система вентиляции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отопление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система пожарной сигнализации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автоматическая система пожаротушения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система охранной сигнализации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система видеонаблюдения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Особенности административного здания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4662">
                <a:tc row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наличие офисных помещений,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кв.м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телефонные линии (номеров)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интернет (количество выделенных линий)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Предложения собственника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Аренда (руб. в год)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Продажа (руб.)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Участие в капитале (Да/нет)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20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Другая форма сотрудничества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777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80000"/>
                    </a14:imgEffect>
                    <a14:imgEffect>
                      <a14:brightnessContrast bright="33000" contrast="-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6753" y="2058596"/>
            <a:ext cx="3032631" cy="208177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9818" y="341138"/>
            <a:ext cx="3306078" cy="20313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территории района преобладает рельеф всхолмленной равнины. На рельеф района оказал влияние древний ледник, который покрывал мощным покровом территорию всей Костромской области. Можно встретить пологие моренные холмы, состоящие из песка и глины с огромным количеством валунов самых различных величин.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9818" y="4149080"/>
            <a:ext cx="8606502" cy="24622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территории района протекает около 50 рек, речек, ручьев. Наиболее значительные реки Мера,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Сендега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Медоза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Корба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Куекша. Самая крупная река Мера - левобережный приток Волги, длина ее 165 км. Все реки входят в систему Волги и относятся к бассейну Каспийского моря.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территории района имеются озера. Самые крупные -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Половчиновское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(174 га),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Русиловское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(40 га),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Скомороховское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(22 га),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Рыболовское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(17 га). Все эти озера решением исполкома Островского райсовета № 148 от 21.06.1992 г. объявлены государственными памятниками природы, что утверждено главой администрации Костромской области.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Положение района в умеренном поясе Земли, в середине материка, на большом удалении от морей и океанов определяет его климат как умеренно континентальный, с умеренно холодной, продолжительной зимой и сравнительно коротким, теплым летом, значительным количеством осадков и средней по насыщенности влажностью..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Ольга\Рабочий стол\инвест паспорт\1L1BZ5CA8H4LBSCAZHDYMHCAT9IF93CAJ6P52FCA02GL82CANT9XS7CA6LDL50CAN5SHNQCAHS0SFJCAE43ZC9CAB7NXG9CANJKHGHCAUJ3SFCCA19ZBGQCAB1T1PWCADRCXMFCAEBIKF9CAQPUOW9CAMG9KS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534" y="2128545"/>
            <a:ext cx="3053253" cy="202053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Ольга\Мои документы\Мои рисунки\Новая папка2\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9896" y="2128545"/>
            <a:ext cx="2919702" cy="19464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Documents and Settings\Ольга\Мои документы\Мои рисунки\Новая папка2\HOGCJSCAM3G5OWCAQXCRM8CAX3F5GECAR9X7GVCACYZW99CAA1ENOACANHWMQ5CAP4L3IBCAN4N27MCA4G8ADFCAW1LWQYCAVQYZ3VCAYI9VX2CAIZYU1PCALRIKNDCA3YZYT9CAK7ROLYCA8L3DCACA6WV6M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1322" y="430325"/>
            <a:ext cx="2484771" cy="165651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Documents and Settings\Ольга\Мои документы\Мои рисунки\Новая папка2\11961UCAI2M746CAB2ORRHCATEX9QMCAZBJZFZCAIANQANCAIMY8QHCAOJ9X2ICAEX2PO9CAKM3OG0CAGF8XKNCA80BJ8BCAZKCWQJCAES6HSACAZBIWPSCAKTZ779CALJ2SX5CAC2YLSSCA5VV37CCA0WYSRH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41137"/>
            <a:ext cx="2513488" cy="188016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695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90970"/>
            <a:ext cx="9144000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Откормочный комплекс на 540 голов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3756590"/>
              </p:ext>
            </p:extLst>
          </p:nvPr>
        </p:nvGraphicFramePr>
        <p:xfrm>
          <a:off x="-1" y="629977"/>
          <a:ext cx="7020273" cy="5813836"/>
        </p:xfrm>
        <a:graphic>
          <a:graphicData uri="http://schemas.openxmlformats.org/drawingml/2006/table">
            <a:tbl>
              <a:tblPr/>
              <a:tblGrid>
                <a:gridCol w="323529"/>
                <a:gridCol w="3384376"/>
                <a:gridCol w="792088"/>
                <a:gridCol w="2520280"/>
              </a:tblGrid>
              <a:tr h="1554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Собственник (наименование, адрес)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4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Юридический адрес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Руководитель (лицо, ответственное за переговоры ФИО, должность, тел.)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417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Основные характеристики земельного участка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0834"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адрес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Костромская область, Островский район, д. Клеванцово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кадастровый номер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площадь, га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категория земель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Земли сельскохозяйственного назначения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8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вид разрешенного использования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Под объектом сельскохозяйственного назначения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2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удельный показатель кадастровой стоимости, руб./кв.м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1,73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2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кадастровая стоимость земельного участка, 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возможность расширения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5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417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Удаленность участка от, км: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417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1. центра п. Островское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13,5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2. автомагистрали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3. ж/д станции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8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4. речного порта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жилых строений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417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</a:rPr>
                        <a:t>Инженерная инфраструктура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0290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1. Наличие ж/д путей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2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2. Обеспеченность подъездными путями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2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3. Обеспеченность газом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4. Источник теплоснабжения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2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Источник электроснабжения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6. Источник водоснабжения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4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7. Близлежащие объекты (промышленные предприятия, их отраслевая принадлежность)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3241" y="2420888"/>
            <a:ext cx="4279972" cy="23670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536"/>
          <a:stretch/>
        </p:blipFill>
        <p:spPr bwMode="auto">
          <a:xfrm>
            <a:off x="4863241" y="4647904"/>
            <a:ext cx="4279972" cy="2210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143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5013499"/>
              </p:ext>
            </p:extLst>
          </p:nvPr>
        </p:nvGraphicFramePr>
        <p:xfrm>
          <a:off x="125190" y="56338"/>
          <a:ext cx="8911306" cy="3588693"/>
        </p:xfrm>
        <a:graphic>
          <a:graphicData uri="http://schemas.openxmlformats.org/drawingml/2006/table">
            <a:tbl>
              <a:tblPr/>
              <a:tblGrid>
                <a:gridCol w="1331646"/>
                <a:gridCol w="3789830"/>
                <a:gridCol w="3789830"/>
              </a:tblGrid>
              <a:tr h="137505">
                <a:tc gridSpan="3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производственного корпуса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пролетов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нагрузка на пол, тонн /м²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точечная нагрузка на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пол,</a:t>
                      </a:r>
                      <a:r>
                        <a:rPr lang="en-US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тонн 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/м²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материал поверхности пола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ровность пола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кран-балки</a:t>
                      </a:r>
                      <a:r>
                        <a:rPr lang="en-US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(количество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, грузоподъемность в тоннах)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въездов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входов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068">
                <a:tc row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освещение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естественное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искусственное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вентиляции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отопление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пожарной сигнализации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автоматическая система пожаротушения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охранной сигнализации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видеонаблюдения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3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административного здания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наличие офисных помещений, кв.м.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телефонные линии (номеров)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интернет (количество выделенных линий)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3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Предложения собственника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Аренда (руб. в год)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Продажа (руб.)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05"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61048"/>
            <a:ext cx="9036496" cy="288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4281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310099"/>
            <a:ext cx="9144000" cy="338554"/>
          </a:xfrm>
          <a:prstGeom prst="rect">
            <a:avLst/>
          </a:prstGeom>
          <a:ln/>
          <a:ex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Административное здание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д.Козьмодемьян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2466094"/>
              </p:ext>
            </p:extLst>
          </p:nvPr>
        </p:nvGraphicFramePr>
        <p:xfrm>
          <a:off x="179510" y="816520"/>
          <a:ext cx="8784977" cy="5780833"/>
        </p:xfrm>
        <a:graphic>
          <a:graphicData uri="http://schemas.openxmlformats.org/drawingml/2006/table">
            <a:tbl>
              <a:tblPr/>
              <a:tblGrid>
                <a:gridCol w="432050"/>
                <a:gridCol w="5020993"/>
                <a:gridCol w="3331934"/>
              </a:tblGrid>
              <a:tr h="4290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Собственник (наименование, адрес)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</a:rPr>
                        <a:t>Администрация Островского муниципального района Костромской области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03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Юридический адрес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157900, Костромская область, п. Островское, ул. Советская, д. 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0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Руководитель (лицо, ответственное за переговоры ФИО, должность, тел.)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Глава Островского муниципального района Полякова Галина Анатольевна, (49438) 27-2-36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018">
                <a:tc grid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</a:rPr>
                        <a:t>Основные характеристики земельного участка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6036">
                <a:tc rowSpan="9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адрес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Костромская область, Островский район, д. Козьмодемьян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0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кадастровый номер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0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площадь, га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0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категория земель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Земли населенных пунктов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0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вид разрешенного использования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удельный показатель кадастровой стоимости, руб./кв.м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344,73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кадастровая стоимость земельного участка, 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0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возможность расширения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4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018">
                <a:tc grid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</a:rPr>
                        <a:t>Удаленность участка от, км: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3018">
                <a:tc row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1. центра п. Островское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0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2. автомагистрали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11,4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0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3. ж/д станции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0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4. речного порта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0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жилых строений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018">
                <a:tc grid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</a:rPr>
                        <a:t>Инженерная инфраструктура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8727">
                <a:tc rowSpan="7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1. Наличие ж/д путей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2. Обеспеченность подъездными путями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3. Обеспеченность газом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0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4. Источник теплоснабжения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0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Источник электроснабжения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0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6. Источник водоснабжения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2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7. Близлежащие объекты (промышленные предприятия, их отраслевая принадлежность)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1720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687763" y="9794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80211967"/>
              </p:ext>
            </p:extLst>
          </p:nvPr>
        </p:nvGraphicFramePr>
        <p:xfrm>
          <a:off x="179512" y="188637"/>
          <a:ext cx="8280920" cy="6612909"/>
        </p:xfrm>
        <a:graphic>
          <a:graphicData uri="http://schemas.openxmlformats.org/drawingml/2006/table">
            <a:tbl>
              <a:tblPr/>
              <a:tblGrid>
                <a:gridCol w="360040"/>
                <a:gridCol w="1296144"/>
                <a:gridCol w="1665218"/>
                <a:gridCol w="669077"/>
                <a:gridCol w="660893"/>
                <a:gridCol w="545031"/>
                <a:gridCol w="545031"/>
                <a:gridCol w="545031"/>
                <a:gridCol w="545031"/>
                <a:gridCol w="545031"/>
                <a:gridCol w="545031"/>
                <a:gridCol w="359362"/>
              </a:tblGrid>
              <a:tr h="85765">
                <a:tc gridSpan="1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Основные характеристики объектов недвижимости: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1659">
                <a:tc rowSpan="1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Наименование объекта недвижимости: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административное</a:t>
                      </a:r>
                      <a:r>
                        <a:rPr lang="ru-RU" sz="1000" baseline="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здание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vert="ea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vert="ea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vert="ea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vert="ea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vert="ea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vert="ea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9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Костромская область, Островский район, дер. Козьмодемьян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3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площадь, кв.м.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этажность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объем, куб.м.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2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высота перекрытий, м.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сетка колон, 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год постройки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физическое состояние (отл., хор., удовл., авар.)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готовность объекта (да/нет, процент готовности)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2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возможность расширения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392" marR="3392" marT="3392" marB="33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65">
                <a:tc gridSpan="1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производственного корпуса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65">
                <a:tc rowSpan="16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пролетов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5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нагрузка на пол, тонн /м²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3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точечная нагрузка на пол,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тонн /м²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5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материал поверхности пола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ровность пола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1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кран-балки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(количество, грузоподъемность в тоннах)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въездов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входов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3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освещение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естественное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искусственное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вентиляции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отопление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5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пожарной сигнализации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3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автоматическая система пожаротушения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5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охранной сигнализации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5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видеонаблюдения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65">
                <a:tc gridSpan="1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административного здания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597">
                <a:tc rowSpan="3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наличие офисных помещений, кв.м.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5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телефонные линии (номеров)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3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интернет (количество выделенных линий)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65">
                <a:tc gridSpan="1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Предложения собственника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6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Аренда (руб. в год)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6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11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Продажа (руб.)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59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Участие в капитале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59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13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Другая форма сотрудничества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199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82335454"/>
              </p:ext>
            </p:extLst>
          </p:nvPr>
        </p:nvGraphicFramePr>
        <p:xfrm>
          <a:off x="100234" y="442705"/>
          <a:ext cx="8784976" cy="6217108"/>
        </p:xfrm>
        <a:graphic>
          <a:graphicData uri="http://schemas.openxmlformats.org/drawingml/2006/table">
            <a:tbl>
              <a:tblPr/>
              <a:tblGrid>
                <a:gridCol w="432048"/>
                <a:gridCol w="4457703"/>
                <a:gridCol w="825721"/>
                <a:gridCol w="3038494"/>
                <a:gridCol w="31010"/>
              </a:tblGrid>
              <a:tr h="367415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Собственник (наименование, адрес)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Администрация Островского муниципального района Костромской области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4943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Юридический адрес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157900, Костромская область, п. Островское, л. Советская, д. 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7415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Руководитель (лицо, ответственное за переговоры ФИО, должность, тел.)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Глава Островского муниципального района Полякова Галина Анатольевна, (49438) 27-2-36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390">
                <a:tc gridSpan="4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Calibri"/>
                          <a:ea typeface="Calibri"/>
                        </a:rPr>
                        <a:t>Основные характеристики земельного участка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4943">
                <a:tc rowSpan="9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адрес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Костромская область, Островский район, д. Козловка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кадастровый номер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площадь, га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категория земель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Земли населенных пунктов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вид разрешенного использования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Под здание школы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9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удельный показатель кадастровой стоимости, руб./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кв.м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9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кадастровая стоимость земельного участка, 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возможность расширения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59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390">
                <a:tc gridSpan="4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Calibri"/>
                          <a:ea typeface="Calibri"/>
                        </a:rPr>
                        <a:t>Удаленность участка от, км: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390">
                <a:tc rowSpan="5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1. центра п. Островское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9,1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2. автомагистрали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0,6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3. ж/д станции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4. речного порта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жилых строений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390">
                <a:tc gridSpan="4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Calibri"/>
                          <a:ea typeface="Calibri"/>
                        </a:rPr>
                        <a:t>Инженерная инфраструктура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995">
                <a:tc rowSpan="7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1. Наличие ж/д путей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94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2. Обеспеченность подъездными путями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9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3. Обеспеченность газом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4. Источник теплоснабжения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Источник электроснабжения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6. Источник водоснабжения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94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7. Близлежащие объекты (промышленные предприятия, их отраслевая принадлежность)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390">
                <a:tc gridSpan="4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Основные характеристики объектов недвижимости: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427">
                <a:tc rowSpan="4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5610" marR="5610" marT="5610" marB="561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Наименование объекта недвижимости: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5610" marR="5610" marT="5610" marB="561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Деревянное одноэтажное здание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5610" marR="5610" marT="5610" marB="561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49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Костромская область, Островский район, д. Козловка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6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площадь, кв.м.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5610" marR="5610" marT="5610" marB="561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290,1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5610" marR="5610" marT="5610" marB="561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4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этажность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5610" marR="5610" marT="5610" marB="561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5610" marR="5610" marT="5610" marB="561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-15388"/>
            <a:ext cx="9144000" cy="338554"/>
          </a:xfrm>
          <a:prstGeom prst="rect">
            <a:avLst/>
          </a:prstGeom>
          <a:ln/>
          <a:ex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Деревянное одноэтажное здание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д.Козловка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525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88543374"/>
              </p:ext>
            </p:extLst>
          </p:nvPr>
        </p:nvGraphicFramePr>
        <p:xfrm>
          <a:off x="251521" y="188641"/>
          <a:ext cx="8137775" cy="4368028"/>
        </p:xfrm>
        <a:graphic>
          <a:graphicData uri="http://schemas.openxmlformats.org/drawingml/2006/table">
            <a:tbl>
              <a:tblPr/>
              <a:tblGrid>
                <a:gridCol w="1675396"/>
                <a:gridCol w="3215335"/>
                <a:gridCol w="3215335"/>
                <a:gridCol w="31709"/>
              </a:tblGrid>
              <a:tr h="206573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объем, </a:t>
                      </a:r>
                      <a:r>
                        <a:rPr lang="ru-RU" sz="900" dirty="0" err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куб.м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.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309" marR="6309" marT="6309" marB="630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1110,0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309" marR="6309" marT="6309" marB="630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6573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высота перекрытий, 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309" marR="6309" marT="6309" marB="630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3,32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309" marR="6309" marT="6309" marB="630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6573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сетка колон, 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309" marR="6309" marT="6309" marB="630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309" marR="6309" marT="6309" marB="630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6573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год постройки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309" marR="6309" marT="6309" marB="630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1994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309" marR="6309" marT="6309" marB="630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6573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физическое состояние (отл., хор., удовл., авар.)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309" marR="6309" marT="6309" marB="630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Удовл.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309" marR="6309" marT="6309" marB="630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6573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готовность объекта (да/нет, процент готовности)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309" marR="6309" marT="6309" marB="630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309" marR="6309" marT="6309" marB="630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6573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возможность расширения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309" marR="6309" marT="6309" marB="630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309" marR="6309" marT="6309" marB="630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256">
                <a:tc gridSpan="4"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производственного корпуса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277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пролетов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5277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нагрузка на пол, тонн /м²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4444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точечная нагрузка на пол,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тонн /м²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277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материал поверхности пола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Дощатый, обитый паркетом и линолеумом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277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ровность пола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4444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кран-балки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(количество, грузоподъемность в тоннах)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277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въездов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277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входов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277">
                <a:tc row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освещение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естественное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2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искусственное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Проводка открытая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277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вентиляции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277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отопление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печное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277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пожарной сигнализации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277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автоматическая система пожаротушения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277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охранной сигнализации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277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видеонаблюдения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56">
                <a:tc gridSpan="4"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административного здания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277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наличие офисных помещений, кв.м.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5277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телефонные линии (номеров)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277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интернет (количество выделенных линий)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56">
                <a:tc gridSpan="4"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Предложения собственника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277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Аренда (руб. в год)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5277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Продажа (руб.)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277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277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167" y="4490658"/>
            <a:ext cx="3842801" cy="23673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2680" y="4384350"/>
            <a:ext cx="3716124" cy="2473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3803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9620074"/>
              </p:ext>
            </p:extLst>
          </p:nvPr>
        </p:nvGraphicFramePr>
        <p:xfrm>
          <a:off x="251521" y="373475"/>
          <a:ext cx="8640960" cy="6162851"/>
        </p:xfrm>
        <a:graphic>
          <a:graphicData uri="http://schemas.openxmlformats.org/drawingml/2006/table">
            <a:tbl>
              <a:tblPr/>
              <a:tblGrid>
                <a:gridCol w="285652"/>
                <a:gridCol w="4070534"/>
                <a:gridCol w="4284774"/>
              </a:tblGrid>
              <a:tr h="247213"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Собственник (наименование, адрес)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Администрация Островского муниципального района Костромской области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892"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Юридический адрес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157900, Костромская область, п. Островское, ул. Советская, д. 56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836"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Руководитель (лицо, ответственное за переговоры ФИО, должность, тел.)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Глава Островского муниципального района Полякова Галина Анатольевна, (49438) 27-2-36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537">
                <a:tc gridSpan="3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537">
                <a:tc rowSpan="9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адрес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п. Островское, ул. Кинешемская, 29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5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кадастровый номер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5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площадь, га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5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категория земель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Земли населенных пунктов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5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 разрешенного использования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Производственная деятельность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8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удельный показатель кадастровой стоимости, руб./кв.м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343,84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8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кадастровая стоимость земельного участка, руб.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5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возможность расширения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6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79">
                <a:tc gridSpan="3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Удаленность участка от, км: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537">
                <a:tc rowSpan="5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 центра п. Островское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0,62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5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автомагистрали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0,97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5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ж/д станции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1,2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5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 речного порта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5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 жилых строений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0,01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537">
                <a:tc gridSpan="3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3818">
                <a:tc rowSpan="7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 Наличие ж/д путей (Да/нет, если да, то добавить описание)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8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Обеспеченность подъездными путями (Да/нет, если да, то добавить описание)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Да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8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Обеспеченность газом (Да/нет, если да, то добавить описание)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5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 Источник теплоснабжения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5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 Источник электроснабжения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5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6. Источник водоснабжения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7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7. Близлежащие объекты (промышленные предприятия, их отраслевая принадлежность)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ООО «Лесопромышленное предприятие»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537">
                <a:tc gridSpan="3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Основные характеристики объектов недвижимости: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2310">
                <a:tc rowSpan="11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Наименование объекта недвижимости: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контора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8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Костромская область, Островский район, п. Островское, ул. Кинешемская, д. 29. лит. 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3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площадь, кв.м.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426,8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3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этажность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3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объем, куб.м.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1710,2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3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высота перекрытий, 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6,8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сетка колон, 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3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год постройки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1973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1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физическое состояние (отл., хор., удовл., авар.)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Удв.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1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готовность объекта (да/нет, процент готовности)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возможность расширения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583" marR="4583" marT="4583" marB="458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704"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количество пролетов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11158"/>
            <a:ext cx="9144000" cy="338554"/>
          </a:xfrm>
          <a:prstGeom prst="rect">
            <a:avLst/>
          </a:prstGeom>
          <a:ln/>
          <a:ex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</a:rPr>
              <a:t>Здание к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онторы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388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75901301"/>
              </p:ext>
            </p:extLst>
          </p:nvPr>
        </p:nvGraphicFramePr>
        <p:xfrm>
          <a:off x="179512" y="20887"/>
          <a:ext cx="8549430" cy="3318855"/>
        </p:xfrm>
        <a:graphic>
          <a:graphicData uri="http://schemas.openxmlformats.org/drawingml/2006/table">
            <a:tbl>
              <a:tblPr/>
              <a:tblGrid>
                <a:gridCol w="1585238"/>
                <a:gridCol w="3482096"/>
                <a:gridCol w="3482096"/>
              </a:tblGrid>
              <a:tr h="71826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нагрузка на пол, тонн /м²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45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точечная нагрузка на пол,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тонн /м²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45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материал поверхности пола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45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ровность пола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45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кран-балки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(количество, грузоподъемность в тоннах)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45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количество въездов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45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количество входов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45">
                <a:tc row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освещение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естественное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+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искусственное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45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система вентиляции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45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отопление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45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система пожарной сигнализации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45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автоматическая система пожаротушения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45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система охранной сигнализации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45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система видеонаблюдения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192">
                <a:tc gridSpan="3"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Особенности административного здания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7245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наличие офисных помещений, кв.м.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45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телефонные линии (номеров)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45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интернет (количество выделенных линий)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192">
                <a:tc gridSpan="3"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7245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Аренда (руб. в год)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45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 (руб.)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45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45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3821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41088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tx1"/>
                </a:solidFill>
                <a:ea typeface="Calibri"/>
              </a:rPr>
              <a:t>Часть здания (бывшая школа)</a:t>
            </a:r>
            <a:endParaRPr lang="ru-RU" dirty="0">
              <a:solidFill>
                <a:schemeClr val="tx1"/>
              </a:solidFill>
              <a:ea typeface="Calibri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62837984"/>
              </p:ext>
            </p:extLst>
          </p:nvPr>
        </p:nvGraphicFramePr>
        <p:xfrm>
          <a:off x="107504" y="527504"/>
          <a:ext cx="8856985" cy="5835956"/>
        </p:xfrm>
        <a:graphic>
          <a:graphicData uri="http://schemas.openxmlformats.org/drawingml/2006/table">
            <a:tbl>
              <a:tblPr/>
              <a:tblGrid>
                <a:gridCol w="504056"/>
                <a:gridCol w="3888432"/>
                <a:gridCol w="4439097"/>
                <a:gridCol w="25400"/>
              </a:tblGrid>
              <a:tr h="3092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Собственник (наименование, адрес)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Администрация Островского муниципального района Костромской области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8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Юридический адрес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157900, Костромская область, п. Островское, ул. Советская, д. 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71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Руководитель (лицо, ответственное за переговоры ФИО, должность, тел.)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Глава Островского муниципального района Полякова Галина Анатольевна, (49438) 27-2-36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445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Основные характеристики земельного участка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1210"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адрес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Костромская область, Островский район, д. Малое Березово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8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кадастровый номер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площадь, га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категория земель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Земли населенных пунктов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вид разрешенного использования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Под здание школы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удельный показатель кадастровой стоимости, руб./кв.м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358,38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кадастровая стоимость земельного участка, 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возможность расширения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2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89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Удаленность участка от, км: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890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1. центра п. Островское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2. автомагистрали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3. ж/д станции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4. речного порта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жилых строений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89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Инженерная инфраструктура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210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1. Наличие ж/д путей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2. Обеспеченность подъездными путями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3. Обеспеченность газом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4. Источник теплоснабжения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Источник электроснабжения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6. Источник водоснабжения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68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7. Близлежащие объекты (промышленные предприятия, их отраслевая 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принадлежность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0233" y="2348880"/>
            <a:ext cx="3989806" cy="23415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0233" y="4601593"/>
            <a:ext cx="3913767" cy="23271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5214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64963"/>
              </p:ext>
            </p:extLst>
          </p:nvPr>
        </p:nvGraphicFramePr>
        <p:xfrm>
          <a:off x="179510" y="116638"/>
          <a:ext cx="5760642" cy="5789614"/>
        </p:xfrm>
        <a:graphic>
          <a:graphicData uri="http://schemas.openxmlformats.org/drawingml/2006/table">
            <a:tbl>
              <a:tblPr/>
              <a:tblGrid>
                <a:gridCol w="144018"/>
                <a:gridCol w="1152128"/>
                <a:gridCol w="981922"/>
                <a:gridCol w="386230"/>
                <a:gridCol w="3096344"/>
              </a:tblGrid>
              <a:tr h="91312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Основные характеристики объектов недвижимости: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2519">
                <a:tc rowSpan="1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Наименование объекта недвижимости: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Нежилое помещение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Костромская область, Островский район, дер.Малое Березово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4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площадь, кв.м.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4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этажность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4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объем, куб.м.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4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высота перекрытий, 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4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сетка колон, 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4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год постройки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5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физическое состояние (отл., хор., удовл., авар.)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5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готовность объекта (да/нет, процент готовности)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0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возможность расширения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06" marR="3506" marT="3506" marB="35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12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производственного корпуса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312">
                <a:tc rowSpan="1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пролетов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9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нагрузка на пол, тонн /м²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3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точечная нагрузка на пол,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тонн /м²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9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материал поверхности пола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ровность пола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8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кран-балки(количество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, грузоподъемность в тоннах)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въездов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входов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освещение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естественное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искусственное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вентиляции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отопление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9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пожарной сигнализации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3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автоматическая система пожаротушения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9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охранной сигнализации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9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видеонаблюдения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12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административного здания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8924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9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наличие офисных помещений, </a:t>
                      </a:r>
                      <a:r>
                        <a:rPr lang="ru-RU" sz="900" dirty="0" err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кв.м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.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89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телефонные линии (номеров)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89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интернет (количество выделенных линий)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312"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Предложения собственника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3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Аренда (руб. в год)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3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Продажа (руб.)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89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12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89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0745" y="4869161"/>
            <a:ext cx="6380762" cy="19295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2046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92696"/>
            <a:ext cx="8640960" cy="59093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Положение района в умеренном поясе Земли, в середине материка, на большом удалении от морей и океанов определяет его климат как умеренно континентальный, с умеренно холодной, продолжительной зимой и сравнительно коротким, теплым летом, значительным количеством осадков и средней по насыщенности влажностью. Средняя температура воздуха + 2,3</a:t>
            </a:r>
            <a:r>
              <a:rPr lang="en-US" sz="1400" baseline="30000" dirty="0" smtClean="0"/>
              <a:t>0</a:t>
            </a:r>
            <a:r>
              <a:rPr lang="ru-RU" sz="1400" dirty="0" smtClean="0"/>
              <a:t>С. Самым холодным месяцем является январь со среднемесячной температурой воздуха –11,7</a:t>
            </a:r>
            <a:r>
              <a:rPr lang="ru-RU" sz="1400" baseline="30000" dirty="0" smtClean="0"/>
              <a:t>0</a:t>
            </a:r>
            <a:r>
              <a:rPr lang="ru-RU" sz="1400" dirty="0" smtClean="0"/>
              <a:t>С, а самым теплым - июль, среднемесячная температура которого    +17,6</a:t>
            </a:r>
            <a:r>
              <a:rPr lang="ru-RU" sz="1400" baseline="30000" dirty="0" smtClean="0"/>
              <a:t>0</a:t>
            </a:r>
            <a:r>
              <a:rPr lang="ru-RU" sz="1400" dirty="0" smtClean="0"/>
              <a:t>С.  В отдельные годы температура воздуха поднимается в июле до +37</a:t>
            </a:r>
            <a:r>
              <a:rPr lang="ru-RU" sz="1400" baseline="30000" dirty="0" smtClean="0"/>
              <a:t>0</a:t>
            </a:r>
            <a:r>
              <a:rPr lang="ru-RU" sz="1400" dirty="0" smtClean="0"/>
              <a:t>С, а в январе понижается до –45</a:t>
            </a:r>
            <a:r>
              <a:rPr lang="ru-RU" sz="1400" baseline="30000" dirty="0" smtClean="0"/>
              <a:t>0</a:t>
            </a:r>
            <a:r>
              <a:rPr lang="ru-RU" sz="1400" dirty="0" smtClean="0"/>
              <a:t>С.</a:t>
            </a:r>
          </a:p>
          <a:p>
            <a:pPr algn="just"/>
            <a:r>
              <a:rPr lang="ru-RU" sz="1400" dirty="0" smtClean="0"/>
              <a:t>Основные направления ветра южное, юго-западное, западное. Преобладающим направлением ветра – юго-западное.</a:t>
            </a:r>
          </a:p>
          <a:p>
            <a:pPr algn="just"/>
            <a:r>
              <a:rPr lang="ru-RU" sz="1400" dirty="0" smtClean="0"/>
              <a:t>Конец заморозков наступает во второй декаде мая, начало – в III декаде сентября. Продолжительность безморозного периода 131 день. Суммарная солнечная радиация в районе равна 80-90 ккал на 1 см2 поверхности. Зимой она резко уменьшается, максимальная в июне-июле, доля прямой радиации до 5%. Среднегодовая относительная влажность - 80%, а среднегодовая абсолютная влажность 76 </a:t>
            </a:r>
            <a:r>
              <a:rPr lang="ru-RU" sz="1400" dirty="0" err="1" smtClean="0"/>
              <a:t>мб</a:t>
            </a:r>
            <a:r>
              <a:rPr lang="ru-RU" sz="1400" dirty="0" smtClean="0"/>
              <a:t>.</a:t>
            </a:r>
          </a:p>
          <a:p>
            <a:pPr algn="just"/>
            <a:r>
              <a:rPr lang="ru-RU" sz="1400" dirty="0" smtClean="0"/>
              <a:t>По результатам наблюдений за многолетний период времени гидрометеобюро г. Костромы отмечает потепление климата с незначительным уменьшением осадков, особенно в зимний период.</a:t>
            </a:r>
          </a:p>
          <a:p>
            <a:pPr algn="just"/>
            <a:r>
              <a:rPr lang="ru-RU" sz="1400" dirty="0" smtClean="0"/>
              <a:t>Устойчивый снежный покров ложится в конце второй, начале третьей декады ноября. Продолжительность его залегания 160 дней. Максимальная высота снежного покрова на полях отмечается в первой декаде марта и достигает 45см. Средняя продолжительность безморозного периода 116 дней. На территории за год выпадает 584мм. Осадков, в том числе в тёплый период 400 мм, в холодный 184 мм.</a:t>
            </a:r>
          </a:p>
          <a:p>
            <a:pPr algn="just"/>
            <a:r>
              <a:rPr lang="ru-RU" sz="1400" dirty="0" smtClean="0"/>
              <a:t>Экологическая обстановка на территории района удовлетворительная. На территории района нет предприятий, которые оказывали существенное влияние на состояние окружающей среды. В настоящее время на территории района отсутствуют полигон твёрдых бытовых отходов и скотомогильники (биотермические ямы). На строительство полигона ТБО выполнены инженерные изыскания и разработана проектно-сметная документация. Сметная стоимость строительства полигона ТБО в ценах 2008 года 47,5 миллионов рублей. Для строительства скотомогильника требуется порядка 3 миллионов рублей, в бюджете Островского муниципального района денежные средства отсутствуют.  </a:t>
            </a:r>
          </a:p>
          <a:p>
            <a:pPr algn="just"/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74587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Calibri"/>
              </a:rPr>
              <a:t>Здание (бывший </a:t>
            </a:r>
            <a:r>
              <a:rPr lang="ru-RU" b="1" dirty="0" err="1">
                <a:solidFill>
                  <a:schemeClr val="tx1"/>
                </a:solidFill>
                <a:latin typeface="Times New Roman"/>
                <a:ea typeface="Calibri"/>
                <a:cs typeface="Calibri"/>
              </a:rPr>
              <a:t>хлебокомбинат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Calibri"/>
              </a:rPr>
              <a:t>)</a:t>
            </a:r>
            <a:endParaRPr lang="ru-RU" sz="1400" dirty="0">
              <a:solidFill>
                <a:schemeClr val="tx1"/>
              </a:solidFill>
              <a:ea typeface="Calibri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93336481"/>
              </p:ext>
            </p:extLst>
          </p:nvPr>
        </p:nvGraphicFramePr>
        <p:xfrm>
          <a:off x="179511" y="485963"/>
          <a:ext cx="8084257" cy="6260329"/>
        </p:xfrm>
        <a:graphic>
          <a:graphicData uri="http://schemas.openxmlformats.org/drawingml/2006/table">
            <a:tbl>
              <a:tblPr/>
              <a:tblGrid>
                <a:gridCol w="432049"/>
                <a:gridCol w="3816424"/>
                <a:gridCol w="357399"/>
                <a:gridCol w="391563"/>
                <a:gridCol w="391563"/>
                <a:gridCol w="391563"/>
                <a:gridCol w="391563"/>
                <a:gridCol w="391563"/>
                <a:gridCol w="391563"/>
                <a:gridCol w="391563"/>
                <a:gridCol w="380392"/>
                <a:gridCol w="95348"/>
                <a:gridCol w="82415"/>
                <a:gridCol w="25400"/>
                <a:gridCol w="25400"/>
                <a:gridCol w="47561"/>
                <a:gridCol w="25400"/>
                <a:gridCol w="25400"/>
                <a:gridCol w="30128"/>
              </a:tblGrid>
              <a:tr h="175325">
                <a:tc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Собственник (наименование, адрес)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Физическое лицо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89">
                <a:tc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Юридический адрес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2494">
                <a:tc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Руководитель (лицо, ответственное за переговоры ФИО, должность, тел.)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89">
                <a:tc gridSpan="13"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Основные характеристики земельного участка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325">
                <a:tc rowSpan="9"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адрес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Костромская область, п. Островское, ул. Сахарова, 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кадастровый номер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4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площадь, га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категория земель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Земли населенных пунктов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вид разрешенного использования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3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удельный показатель кадастровой стоимости, руб./кв.м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353,78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3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кадастровая стоимость земельного участка, 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возможность расширения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06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89">
                <a:tc gridSpan="13"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Удаленность участка от, км: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89">
                <a:tc rowSpan="5"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1. центра п. Островское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0,1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2. автомагистрали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0,8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3. ж/д станции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0,6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4. речного порта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жилых строений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0,01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89">
                <a:tc gridSpan="13"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Инженерная инфраструктура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325">
                <a:tc rowSpan="7"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1. Наличие ж/д путей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29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2. Обеспеченность подъездными путями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Да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3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3. Обеспеченность газом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4. Источник теплоснабжения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Источник электроснабжения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6. Источник водоснабжения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29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7. Близлежащие объекты (промышленные предприятия, их отраслевая принадлежность)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89">
                <a:tc gridSpan="13"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Основные характеристики объектов недвижимости: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Наименование объекта недвижимости: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7"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Здание (бывший </a:t>
                      </a:r>
                      <a:r>
                        <a:rPr lang="ru-RU" sz="900" dirty="0" err="1">
                          <a:effectLst/>
                          <a:latin typeface="Times New Roman"/>
                          <a:ea typeface="Calibri"/>
                          <a:cs typeface="Calibri"/>
                        </a:rPr>
                        <a:t>хлебокомбинат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адрес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6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Костромская область, Островский район, п. Островское, ул. Сахарова, д. 43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площадь, кв.м.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7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1626,9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этажность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7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объем, куб.м.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7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7787,0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высота перекрытий, 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7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6,60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сетка колон, м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7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год постройки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1989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физическое состояние (отл., хор., удовл., авар.)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7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Удовл..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готовность объекта (да/нет, процент готовности)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7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возможность расширения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7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728" marR="4728" marT="4728" marB="472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149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12131943"/>
              </p:ext>
            </p:extLst>
          </p:nvPr>
        </p:nvGraphicFramePr>
        <p:xfrm>
          <a:off x="179512" y="476672"/>
          <a:ext cx="8664036" cy="4684195"/>
        </p:xfrm>
        <a:graphic>
          <a:graphicData uri="http://schemas.openxmlformats.org/drawingml/2006/table">
            <a:tbl>
              <a:tblPr/>
              <a:tblGrid>
                <a:gridCol w="387417"/>
                <a:gridCol w="2042740"/>
                <a:gridCol w="2324498"/>
                <a:gridCol w="3909381"/>
              </a:tblGrid>
              <a:tr h="183384">
                <a:tc gridSpan="4"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производственного корпуса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2257">
                <a:tc rowSpan="16"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8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пролетов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нагрузка на пол, тонн /м²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5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точечная нагрузка на пол,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тонн /м²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материал поверхности пола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ровность пола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5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кран-балки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(количество, грузоподъемность в тоннах)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въездов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входов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освещение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естественное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искусственное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1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вентиляции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отопление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пожарной сигнализации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автоматическая система пожаротушения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охранной сигнализации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видеонаблюдения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57">
                <a:tc gridSpan="4"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административного здания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2257">
                <a:tc rowSpan="3"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9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наличие офисных помещений, кв.м.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телефонные линии (номеров)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интернет (количество выделенных линий)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57">
                <a:tc gridSpan="4"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Предложения собственника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2257"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10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Аренда (руб. в год)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57"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11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Продажа (руб.)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57"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12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Участие в капитале (Да/нет)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57"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13</a:t>
                      </a:r>
                      <a:endParaRPr lang="ru-RU" sz="8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Другая форма сотрудничества</a:t>
                      </a: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1398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700" y="116632"/>
            <a:ext cx="9169400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80891227"/>
              </p:ext>
            </p:extLst>
          </p:nvPr>
        </p:nvGraphicFramePr>
        <p:xfrm>
          <a:off x="467544" y="716652"/>
          <a:ext cx="8424936" cy="4724400"/>
        </p:xfrm>
        <a:graphic>
          <a:graphicData uri="http://schemas.openxmlformats.org/drawingml/2006/table">
            <a:tbl>
              <a:tblPr/>
              <a:tblGrid>
                <a:gridCol w="453625"/>
                <a:gridCol w="3509290"/>
                <a:gridCol w="123648"/>
                <a:gridCol w="4338373"/>
              </a:tblGrid>
              <a:tr h="10986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Собственник (наименование, адрес)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Администрация Игодовского сельского поселения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6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Юридический адрес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Костромская область,Островский район,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73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Руководитель (лицо, ответственное за переговоры ФИО, должность, тел.)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Пигалов Виктор Николаевич, глава  администрации Игодовского сельского поселения, (49438)21-140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endParaRPr lang="ru-RU" sz="8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66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Calibri"/>
                          <a:ea typeface="Calibri"/>
                        </a:rPr>
                        <a:t>Основные характеристики земельного участка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866">
                <a:tc rowSpan="9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Адрес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</a:rPr>
                        <a:t>Костромская область, Островский р-н, с. </a:t>
                      </a:r>
                      <a:r>
                        <a:rPr lang="ru-RU" sz="1000" dirty="0" err="1">
                          <a:effectLst/>
                          <a:latin typeface="Calibri"/>
                          <a:ea typeface="Calibri"/>
                        </a:rPr>
                        <a:t>Игодово</a:t>
                      </a:r>
                      <a:r>
                        <a:rPr lang="ru-RU" sz="1000" dirty="0">
                          <a:effectLst/>
                          <a:latin typeface="Calibri"/>
                          <a:ea typeface="Calibri"/>
                        </a:rPr>
                        <a:t>, ул. Школьная, д. 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кадастровый номер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44:15:060102:26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площадь, га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3,47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категория земель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Земли населенных пунктов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вид разрешенного использования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удельный показатель кадастровой стоимости, руб./кв.м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366,14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кадастровая стоимость земельного участка, 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</a:rPr>
                        <a:t> 12722266,58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возможность расширения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7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66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Calibri"/>
                          <a:ea typeface="Calibri"/>
                        </a:rPr>
                        <a:t>Удаленность участка от, км: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866">
                <a:tc row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1. центра п. Островское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2. автомагистрали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3. ж/д станции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126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4. речного порта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жилых строений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0,01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66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</a:rPr>
                        <a:t>Инженерная инфраструктура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866">
                <a:tc rowSpan="7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1. Наличие ж/д путей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7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2. Обеспеченность подъездными путями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Да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3. Обеспеченность газом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4. Источник теплоснабжения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Да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Источник электроснабжения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Да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6. Источник водоснабжения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</a:rPr>
                        <a:t> Да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7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7. Близлежащие объекты (промышленные предприятия, их отраслевая принадлежность)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Calibri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6919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80904986"/>
              </p:ext>
            </p:extLst>
          </p:nvPr>
        </p:nvGraphicFramePr>
        <p:xfrm>
          <a:off x="251520" y="116632"/>
          <a:ext cx="8280924" cy="5968046"/>
        </p:xfrm>
        <a:graphic>
          <a:graphicData uri="http://schemas.openxmlformats.org/drawingml/2006/table">
            <a:tbl>
              <a:tblPr/>
              <a:tblGrid>
                <a:gridCol w="365164"/>
                <a:gridCol w="664789"/>
                <a:gridCol w="1922375"/>
                <a:gridCol w="360040"/>
                <a:gridCol w="666510"/>
                <a:gridCol w="562512"/>
                <a:gridCol w="562512"/>
                <a:gridCol w="562512"/>
                <a:gridCol w="562512"/>
                <a:gridCol w="562512"/>
                <a:gridCol w="562512"/>
                <a:gridCol w="546466"/>
                <a:gridCol w="259295"/>
                <a:gridCol w="121213"/>
              </a:tblGrid>
              <a:tr h="77581">
                <a:tc gridSpan="14"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</a:rPr>
                        <a:t>Основные характеристики объектов недвижимости: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1940">
                <a:tc rowSpan="11"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Наименование объекта недвижимости: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Двухэтажное деревянное здание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5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Костромская область, Островский район, с. Игодово, ул. Школьная, д. 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43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площадь, кв.м.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707,7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этажность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объем, куб.м.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4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высота перекрытий, 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сетка колон, 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год постройки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1944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9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физическое состояние (отл., хор., удовл., авар.)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Удовл.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9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готовность объекта (да/нет, процент готовности)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4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возможность расширения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535" marR="3535" marT="3535" marB="35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81">
                <a:tc gridSpan="14"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производственного корпуса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581">
                <a:tc rowSpan="16"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8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пролетов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9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нагрузка на пол, тонн /м²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23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точечная нагрузка на пол,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тонн /м²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9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материал поверхности пола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5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ровность пола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98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кран-балки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(количество, грузоподъемность в тоннах)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5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въездов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5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входов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25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освещение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естественное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8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искусственное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5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вентиляции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5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отопление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9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пожарной сигнализации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23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автоматическая система пожаротушения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9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охранной сигнализации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9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видеонаблюдения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581">
                <a:tc gridSpan="14">
                  <a:txBody>
                    <a:bodyPr/>
                    <a:lstStyle/>
                    <a:p>
                      <a:pPr algn="l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административного здания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922">
                <a:tc rowSpan="3"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9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наличие офисных помещений, кв.м.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9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телефонные линии (номеров)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9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интернет (количество выделенных линий)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581">
                <a:tc gridSpan="14">
                  <a:txBody>
                    <a:bodyPr/>
                    <a:lstStyle/>
                    <a:p>
                      <a:pPr algn="l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Предложения собственника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581">
                <a:tc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10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Аренда (руб. в год)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581">
                <a:tc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Продажа (руб.)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922">
                <a:tc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12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922">
                <a:tc>
                  <a:txBody>
                    <a:bodyPr/>
                    <a:lstStyle/>
                    <a:p>
                      <a:pPr algn="ctr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13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462338" y="15827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122" name="Picture 2" descr="100_819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3406" y="3789040"/>
            <a:ext cx="5460594" cy="30676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7598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34366953"/>
              </p:ext>
            </p:extLst>
          </p:nvPr>
        </p:nvGraphicFramePr>
        <p:xfrm>
          <a:off x="179512" y="692696"/>
          <a:ext cx="8496944" cy="5572454"/>
        </p:xfrm>
        <a:graphic>
          <a:graphicData uri="http://schemas.openxmlformats.org/drawingml/2006/table">
            <a:tbl>
              <a:tblPr/>
              <a:tblGrid>
                <a:gridCol w="223228"/>
                <a:gridCol w="4269695"/>
                <a:gridCol w="74816"/>
                <a:gridCol w="299266"/>
                <a:gridCol w="3629939"/>
              </a:tblGrid>
              <a:tr h="1683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Собственник (наименование, адрес)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Администрация Игодовского сельского поселения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3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Юридический адрес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Костромская область,Островский район,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67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Руководитель (лицо, ответственное за переговоры ФИО, должность, тел.)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Пигалов Виктор Николаевич, глава  администрации Игодовского сельского поселения, (49438)21-140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35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Основные характеристики земельного участка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9287"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адрес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Костромская область, Островский р-н, с. Игодово, ул. Школьная, д. 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91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кадастровый номер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44:15:061506:1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3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площадь, га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1,65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68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категория земель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Земли населенных пунктов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3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вид разрешенного использования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3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удельный показатель кадастровой стоимости, руб./кв.м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366,14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3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кадастровая стоимость земельного участка, 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59910,76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3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возможность расширения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27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35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Удаленность участка от, км: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359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1. центра п. Островское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3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2. автомагистрали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3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3. ж/д станции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126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3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4. речного порта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3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жилых строений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0,01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35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Инженерная инфраструктура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359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1. Наличие ж/д путей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27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2. Обеспеченность подъездными путями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Да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3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3. Обеспеченность газом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-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78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4. Источник теплоснабжения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Да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8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Источник электроснабжения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Да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1578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6. Источник водоснабжения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Да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1578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7. Близлежащие объекты (промышленные предприятия, их отраслевая принадлежность)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1578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59560"/>
            <a:ext cx="9144000" cy="338554"/>
          </a:xfrm>
          <a:prstGeom prst="rect">
            <a:avLst/>
          </a:prstGeom>
          <a:ln/>
          <a:ex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Здание корпуса № 2 (бывший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Игодовский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ПНИ)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745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4418708"/>
              </p:ext>
            </p:extLst>
          </p:nvPr>
        </p:nvGraphicFramePr>
        <p:xfrm>
          <a:off x="179512" y="188640"/>
          <a:ext cx="6984776" cy="5905048"/>
        </p:xfrm>
        <a:graphic>
          <a:graphicData uri="http://schemas.openxmlformats.org/drawingml/2006/table">
            <a:tbl>
              <a:tblPr/>
              <a:tblGrid>
                <a:gridCol w="1558011"/>
                <a:gridCol w="1264715"/>
                <a:gridCol w="4162050"/>
              </a:tblGrid>
              <a:tr h="224208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Основные характеристики объектов недвижимости:</a:t>
                      </a:r>
                      <a:endParaRPr lang="ru-RU" sz="9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0424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Наименование объекта недвижимости: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Одноэтажное  деревянное здание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04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Костромская область, Островский район, с. </a:t>
                      </a:r>
                      <a:r>
                        <a:rPr lang="ru-RU" sz="900" dirty="0" err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Игодово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, ул. Школьная, д. 10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площадь, кв.м.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377,5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этажность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объем, куб.м.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высота перекрытий, 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сетка колон, 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год постройки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1944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272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физическое состояние (отл., хор., удовл., авар.)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effectLst/>
                          <a:latin typeface="Times New Roman"/>
                          <a:ea typeface="Calibri"/>
                          <a:cs typeface="Calibri"/>
                        </a:rPr>
                        <a:t>Удовл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.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272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готовность объекта (да/нет, процент готовности)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возможность расширения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4772" marR="4772" marT="4772" marB="477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045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производственного корпуса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пролетов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нагрузка на пол, тонн /м²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208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точечная нагрузка на пол,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тонн /м²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208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материал поверхности пола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208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ровность пола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208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кран-балки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(количество, грузоподъемность в тоннах)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208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въездов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208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входов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380">
                <a:tc row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освещение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естественное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2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искусственное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вентиляции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отопление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пожарной сигнализации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автоматическая система пожаротушения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охранной сигнализации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видеонаблюдения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228">
                <a:tc gridSpan="3">
                  <a:txBody>
                    <a:bodyPr/>
                    <a:lstStyle/>
                    <a:p>
                      <a:pPr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                   Особенности </a:t>
                      </a: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административного </a:t>
                      </a:r>
                      <a:r>
                        <a:rPr lang="ru-RU" sz="900" b="1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здания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наличие офисных помещений, кв.м.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телефонные линии (номеров)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интернет (количество выделенных линий)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045">
                <a:tc gridSpan="3">
                  <a:txBody>
                    <a:bodyPr/>
                    <a:lstStyle/>
                    <a:p>
                      <a:pPr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                 Предложения </a:t>
                      </a: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собственника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Аренда (руб. в год)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Продажа (руб.)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3">
                <a:tc grid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5901" y="3717032"/>
            <a:ext cx="5582748" cy="31409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5058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3479"/>
            <a:ext cx="9144000" cy="34009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>
                <a:solidFill>
                  <a:schemeClr val="tx1"/>
                </a:solidFill>
                <a:latin typeface="Arial"/>
                <a:ea typeface="Calibri"/>
              </a:rPr>
              <a:t>Сводная информация по индустриальным площадкам ООО «</a:t>
            </a:r>
            <a:r>
              <a:rPr lang="ru-RU" sz="1400" b="1" i="1" dirty="0" err="1">
                <a:solidFill>
                  <a:schemeClr val="tx1"/>
                </a:solidFill>
                <a:latin typeface="Arial"/>
                <a:ea typeface="Calibri"/>
              </a:rPr>
              <a:t>Адищевская</a:t>
            </a:r>
            <a:r>
              <a:rPr lang="ru-RU" sz="1400" b="1" i="1" dirty="0">
                <a:solidFill>
                  <a:schemeClr val="tx1"/>
                </a:solidFill>
                <a:latin typeface="Arial"/>
                <a:ea typeface="Calibri"/>
              </a:rPr>
              <a:t> бумажная  фабрика</a:t>
            </a:r>
            <a:r>
              <a:rPr lang="ru-RU" sz="1400" b="1" i="1" dirty="0" smtClean="0">
                <a:solidFill>
                  <a:schemeClr val="tx1"/>
                </a:solidFill>
                <a:latin typeface="Arial"/>
                <a:ea typeface="Calibri"/>
              </a:rPr>
              <a:t>»</a:t>
            </a:r>
            <a:endParaRPr lang="ru-RU" sz="1400" dirty="0">
              <a:solidFill>
                <a:schemeClr val="tx1"/>
              </a:solidFill>
              <a:ea typeface="Calibri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2645373"/>
              </p:ext>
            </p:extLst>
          </p:nvPr>
        </p:nvGraphicFramePr>
        <p:xfrm>
          <a:off x="107503" y="476671"/>
          <a:ext cx="8496945" cy="5783698"/>
        </p:xfrm>
        <a:graphic>
          <a:graphicData uri="http://schemas.openxmlformats.org/drawingml/2006/table">
            <a:tbl>
              <a:tblPr/>
              <a:tblGrid>
                <a:gridCol w="432049"/>
                <a:gridCol w="4176464"/>
                <a:gridCol w="3888432"/>
              </a:tblGrid>
              <a:tr h="2363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Собственник (наименование, адрес)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ООО «</a:t>
                      </a:r>
                      <a:r>
                        <a:rPr lang="ru-RU" sz="900" dirty="0" err="1">
                          <a:effectLst/>
                          <a:latin typeface="Times New Roman"/>
                          <a:ea typeface="Calibri"/>
                        </a:rPr>
                        <a:t>Адищевская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 бумажная фабрика»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Юридический адрес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157921,</a:t>
                      </a: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Костромская область, Островский район, с.Адищево, ул.Дзержинского,2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Руководитель (лицо, ответственное за переговоры ФИО, должность, тел.)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учредитель, (495)980-14-55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67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Основные характеристики земельного участка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085"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адрес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Костромская область, Островский район, </a:t>
                      </a:r>
                      <a:r>
                        <a:rPr lang="ru-RU" sz="900" dirty="0" err="1">
                          <a:effectLst/>
                          <a:latin typeface="Times New Roman"/>
                          <a:ea typeface="Calibri"/>
                        </a:rPr>
                        <a:t>с.Адищево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кадастровый номер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44:15:010105:0028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площадь, га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5,48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категория земель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Земли населенных пунктов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вид разрешенного использования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Для производственных целей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удельный показатель кадастровой стоимости, руб./кв.м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355,11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кадастровая стоимость земельного участка, 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19476007,95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возможность расширения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67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Удаленность участка от, км: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1. центра п. Островское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</a:rPr>
                        <a:t>25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7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2. автомагистрали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До а/дороги Островское-Заволжск   6 км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7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3. ж/д станции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7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4. речного порта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7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жилых строений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0,3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74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Calibri"/>
                          <a:ea typeface="Calibri"/>
                        </a:rPr>
                        <a:t>Инженерная инфраструктура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536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1. Наличие ж/д путей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 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2. Обеспеченность подъездными путями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да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3. Обеспеченность газом (Да/нет, если да, то добавить описание)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7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4. Источник теплоснабжения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котельная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2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5. Источник электроснабжения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 Трансформаторная подстанция, мощностью 1260 кВА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6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6. Источник водоснабжения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7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7. Близлежащие объекты (промышленные предприятия, их отраслевая принадлежность)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 ИП </a:t>
                      </a:r>
                      <a:r>
                        <a:rPr lang="ru-RU" sz="900" dirty="0" err="1">
                          <a:effectLst/>
                          <a:latin typeface="Calibri"/>
                          <a:ea typeface="Calibri"/>
                        </a:rPr>
                        <a:t>Думова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 Н.А., С/Х ПРОИЗВОДСТВО,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ООО «Виктория», деревообработка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5174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6570784"/>
              </p:ext>
            </p:extLst>
          </p:nvPr>
        </p:nvGraphicFramePr>
        <p:xfrm>
          <a:off x="107504" y="332656"/>
          <a:ext cx="8928990" cy="6383160"/>
        </p:xfrm>
        <a:graphic>
          <a:graphicData uri="http://schemas.openxmlformats.org/drawingml/2006/table">
            <a:tbl>
              <a:tblPr/>
              <a:tblGrid>
                <a:gridCol w="282104"/>
                <a:gridCol w="1128410"/>
                <a:gridCol w="1273112"/>
                <a:gridCol w="120522"/>
                <a:gridCol w="363507"/>
                <a:gridCol w="367826"/>
                <a:gridCol w="367825"/>
                <a:gridCol w="443028"/>
                <a:gridCol w="443029"/>
                <a:gridCol w="302377"/>
                <a:gridCol w="89971"/>
                <a:gridCol w="404604"/>
                <a:gridCol w="439757"/>
                <a:gridCol w="468362"/>
                <a:gridCol w="468362"/>
                <a:gridCol w="353932"/>
                <a:gridCol w="355566"/>
                <a:gridCol w="465915"/>
                <a:gridCol w="495609"/>
                <a:gridCol w="295172"/>
              </a:tblGrid>
              <a:tr h="231589">
                <a:tc gridSpan="1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Calibri"/>
                          <a:ea typeface="Calibri"/>
                        </a:rPr>
                        <a:t>Основные </a:t>
                      </a:r>
                      <a:r>
                        <a:rPr lang="ru-RU" sz="900" b="1" dirty="0">
                          <a:effectLst/>
                          <a:latin typeface="Calibri"/>
                          <a:ea typeface="Calibri"/>
                        </a:rPr>
                        <a:t>характеристики объектов недвижимости: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 rowSpan="11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Наименование объекта недвижимости: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71755" marR="71755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Механическая мастерская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Т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рансформаторная подстанция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Здание биогенной и хлораторной подпидки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Насосное(мазутное) хозяйство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Материальный склад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71755" marR="71755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Котельная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автогараж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проходная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Материальный склад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Здание картонной фабрики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Канализационно-насосная станция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Материальный склад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Склад для сырья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Склад готовой продукции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Арочный склад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6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адрес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7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площадь, кв.м.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389,8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95,1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47,4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47,0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196,7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332,8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357,3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24,7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263,1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1720,7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38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642,3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160,0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351,8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497,4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этажность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7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объем, куб.м.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1846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620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256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247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663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2540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1580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68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14443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199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4726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939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1764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3148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высота перекрытий, 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7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сетка колон, 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7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год постройки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1963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1963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1969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1973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1951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1973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1961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1960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1961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1946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1970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1987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1971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1951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Calibri"/>
                        </a:rPr>
                        <a:t>2009</a:t>
                      </a:r>
                      <a:endParaRPr lang="ru-RU" sz="11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физическое состояние (отл., хор., удовл., авар.)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хор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удовл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удов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удов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удовл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хор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Удовл.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хор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удов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хор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удов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хор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хор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хор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хор</a:t>
                      </a:r>
                      <a:endParaRPr lang="ru-RU" sz="11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готовность объекта (да/нет, процент готовности)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возможность расширения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76">
                <a:tc gridSpan="19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производственного корпуса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88">
                <a:tc rowSpan="16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8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пролетов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3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нагрузка на пол, тонн /м²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точечная нагрузка на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пол,</a:t>
                      </a:r>
                      <a:r>
                        <a:rPr lang="en-US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тонн 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/м²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материал поверхности пола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ровность пола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5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кран-балки</a:t>
                      </a:r>
                      <a:r>
                        <a:rPr lang="en-US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(количество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, грузоподъемность в тоннах)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въездов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количество входов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освещение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естественное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2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искусственное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5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вентиляции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отопление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1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пожарной сигнализации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автоматическая система пожаротушения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1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охранной сигнализации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система видеонаблюдения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67">
                <a:tc gridSpan="19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Особенности административного здания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185">
                <a:tc rowSpan="3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9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наличие офисных помещений, кв.м.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телефонные линии (номеров)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1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интернет (количество выделенных линий)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67">
                <a:tc gridSpan="19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Предложения собственника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593"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10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Аренда (руб. в год)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516"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Продажа (руб.)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88"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12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593"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13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Calibri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7105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2661278"/>
              </p:ext>
            </p:extLst>
          </p:nvPr>
        </p:nvGraphicFramePr>
        <p:xfrm>
          <a:off x="107504" y="188640"/>
          <a:ext cx="8856984" cy="5702960"/>
        </p:xfrm>
        <a:graphic>
          <a:graphicData uri="http://schemas.openxmlformats.org/drawingml/2006/table">
            <a:tbl>
              <a:tblPr/>
              <a:tblGrid>
                <a:gridCol w="436997"/>
                <a:gridCol w="4392488"/>
                <a:gridCol w="4027499"/>
              </a:tblGrid>
              <a:tr h="162179"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Собственник (наименование, адрес)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ООО «Адищевская бумажная фабрика»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75"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Юридический адрес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157921,</a:t>
                      </a: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Костромская область, Островский район, с.Адищево, ул.Дзержинского, д.2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357"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Руководитель (лицо, ответственное за переговоры ФИО, должность, тел.)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Саркисянц Ерванд Александрович, учредитель, (495)980-14-55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79">
                <a:tc gridSpan="3"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4846">
                <a:tc rowSpan="9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адрес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Костромская область, Островский район, </a:t>
                      </a:r>
                      <a:r>
                        <a:rPr lang="ru-RU" sz="900" dirty="0" err="1">
                          <a:effectLst/>
                          <a:latin typeface="Times New Roman"/>
                          <a:ea typeface="Calibri"/>
                        </a:rPr>
                        <a:t>с.Адищево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, </a:t>
                      </a:r>
                      <a:r>
                        <a:rPr lang="ru-RU" sz="900" dirty="0" err="1">
                          <a:effectLst/>
                          <a:latin typeface="Times New Roman"/>
                          <a:ea typeface="Calibri"/>
                        </a:rPr>
                        <a:t>ул.Дзержинского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кадастровый номер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44:15:01 01 05:0026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площадь, га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0,76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категория земель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Земли населенных пунктов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 разрешенного использования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Под промышленные предприятия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удельный показатель кадастровой стоимости, руб./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кв.м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355,11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3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кадастровая стоимость земельного участка, руб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en-US" sz="9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2685696,93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79">
                <a:tc gridSpan="3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Удаленность участка от, км: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2179">
                <a:tc rowSpan="5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 центра п. Островское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автомагистрали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До а/дороги Островское-Заволжск   6 км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ж/д станции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 речного порта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 жилых строений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0,3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79">
                <a:tc gridSpan="3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2050">
                <a:tc rowSpan="7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 Наличие ж/д путей (Да/нет, если да, то добавить описание)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 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Обеспеченность подъездными путями (Да/нет, если да, то добавить описание)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да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Обеспеченность газом (Да/нет, если да, то добавить описание)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 Источник теплоснабжения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 Источник электроснабжения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 Трансформаторная подстанция, мощностью 1260 кВА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6. Источник водоснабжения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8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7. Близлежащие объекты (промышленные предприятия, их отраслевая принадлежность)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 ИП </a:t>
                      </a:r>
                      <a:r>
                        <a:rPr lang="ru-RU" sz="900" dirty="0" err="1">
                          <a:effectLst/>
                          <a:latin typeface="Calibri"/>
                          <a:ea typeface="Calibri"/>
                        </a:rPr>
                        <a:t>Думова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 Н.А., С/Х ПРОИЗВОДСТВО, 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</a:rPr>
                        <a:t>ООО 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«Виктория», 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</a:rPr>
                        <a:t>деревообработка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6596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0786682"/>
              </p:ext>
            </p:extLst>
          </p:nvPr>
        </p:nvGraphicFramePr>
        <p:xfrm>
          <a:off x="179512" y="100194"/>
          <a:ext cx="8491165" cy="6346757"/>
        </p:xfrm>
        <a:graphic>
          <a:graphicData uri="http://schemas.openxmlformats.org/drawingml/2006/table">
            <a:tbl>
              <a:tblPr/>
              <a:tblGrid>
                <a:gridCol w="1584095"/>
                <a:gridCol w="3453535"/>
                <a:gridCol w="3453535"/>
              </a:tblGrid>
              <a:tr h="14326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</a:rPr>
                        <a:t>Основные характеристики объектов недвижимости: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212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Наименование объекта недвижимости: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Столярная мастерская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площадь, кв.м.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225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этажность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объем, куб.м.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625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высота перекрытий, м.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сетка колон, м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год постройки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1949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212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физическое состояние (отл., хор., удовл., авар.)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Авар.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961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готовность объекта (да/нет, процент готовности)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возможность расширения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4249" marR="4249" marT="4249" marB="424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6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</a:rPr>
                        <a:t>Особенности производственного корпуса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количество пролетов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нагрузка на пол, тонн /м²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349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точечная нагрузка на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пол,</a:t>
                      </a:r>
                      <a:r>
                        <a:rPr lang="en-US" sz="10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тонн </a:t>
                      </a: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/м²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материал поверхности пола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ровность пола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958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кран-балки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(количество, грузоподъемность в тоннах)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количество въездов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количество входов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освещение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естественное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9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искусственное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система вентиляции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отопление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система пожарной сигнализации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972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автоматическая система пожаротушения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система охранной сигнализации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система видеонаблюдения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6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Calibri"/>
                        </a:rPr>
                        <a:t>Особенности административного здания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5972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наличие офисных помещений, кв.м.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8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телефонные линии (номеров)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19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интернет (количество выделенных линий)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1061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49435"/>
            <a:ext cx="3384376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2.2. </a:t>
            </a:r>
            <a:r>
              <a:rPr lang="ru-RU" sz="1600" dirty="0" smtClean="0"/>
              <a:t>Административное</a:t>
            </a:r>
            <a:r>
              <a:rPr lang="en-US" sz="1600" dirty="0" smtClean="0"/>
              <a:t> </a:t>
            </a:r>
            <a:r>
              <a:rPr lang="ru-RU" sz="1600" dirty="0" smtClean="0"/>
              <a:t>разделение</a:t>
            </a:r>
            <a:endParaRPr lang="ru-RU" sz="1600" dirty="0"/>
          </a:p>
        </p:txBody>
      </p:sp>
      <p:pic>
        <p:nvPicPr>
          <p:cNvPr id="6147" name="Picture 3" descr="C:\Documents and Settings\Ольга\Рабочий стол\инвест паспорт\shem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583" t="62119" r="1986" b="513"/>
          <a:stretch/>
        </p:blipFill>
        <p:spPr bwMode="auto">
          <a:xfrm>
            <a:off x="3813700" y="1834745"/>
            <a:ext cx="4966830" cy="485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44825" y="2564904"/>
            <a:ext cx="3169939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 smtClean="0"/>
              <a:t>В состав района входят 6 сельских поселений, 122 населенных пункта. Центр района расположен в п. Островское,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находящемся</a:t>
            </a:r>
            <a:r>
              <a:rPr lang="ru-RU" sz="1200" dirty="0" smtClean="0"/>
              <a:t> на расстоянии 90 км от областного центра. Большинство населенных пунктов расположено вдоль основных транспортных магистралей, пересекающих муниципальный район. </a:t>
            </a:r>
            <a:r>
              <a:rPr lang="ru-RU" sz="1200" dirty="0"/>
              <a:t>В число крупных населённых пунктов района входят: с. </a:t>
            </a:r>
            <a:r>
              <a:rPr lang="ru-RU" sz="1200" dirty="0" err="1"/>
              <a:t>Адищево</a:t>
            </a:r>
            <a:r>
              <a:rPr lang="ru-RU" sz="1200" dirty="0"/>
              <a:t> </a:t>
            </a:r>
            <a:r>
              <a:rPr lang="ru-RU" sz="1200" dirty="0" smtClean="0"/>
              <a:t>(</a:t>
            </a:r>
            <a:r>
              <a:rPr lang="en-US" sz="1200" dirty="0" smtClean="0"/>
              <a:t>767</a:t>
            </a:r>
            <a:r>
              <a:rPr lang="ru-RU" sz="1200" dirty="0" smtClean="0"/>
              <a:t> жителей), </a:t>
            </a:r>
            <a:r>
              <a:rPr lang="ru-RU" sz="1200" dirty="0"/>
              <a:t>дер. </a:t>
            </a:r>
            <a:r>
              <a:rPr lang="ru-RU" sz="1200" dirty="0" err="1"/>
              <a:t>Гуляевка</a:t>
            </a:r>
            <a:r>
              <a:rPr lang="ru-RU" sz="1200" dirty="0"/>
              <a:t> (</a:t>
            </a:r>
            <a:r>
              <a:rPr lang="ru-RU" sz="1200" dirty="0" smtClean="0"/>
              <a:t>693 жителя), </a:t>
            </a:r>
            <a:r>
              <a:rPr lang="ru-RU" sz="1200" dirty="0"/>
              <a:t>пос. Александровское </a:t>
            </a:r>
            <a:r>
              <a:rPr lang="ru-RU" sz="1200" dirty="0" smtClean="0"/>
              <a:t>(</a:t>
            </a:r>
            <a:r>
              <a:rPr lang="ru-RU" sz="1200" dirty="0"/>
              <a:t>675 жителей</a:t>
            </a:r>
            <a:r>
              <a:rPr lang="ru-RU" sz="1200" dirty="0" smtClean="0"/>
              <a:t>).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2210" y="5229200"/>
            <a:ext cx="3192554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dirty="0" smtClean="0"/>
              <a:t>Разработана в 2010 году и размещена в сети Интернет на официальном сайте администрации Островского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муниципального</a:t>
            </a:r>
            <a:r>
              <a:rPr lang="ru-RU" sz="1200" dirty="0" smtClean="0"/>
              <a:t> района в разделе «Архитектура» www.ostrovskoe.ru</a:t>
            </a:r>
            <a:endParaRPr lang="ru-RU" sz="1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84168" y="1124744"/>
            <a:ext cx="2696362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 smtClean="0"/>
              <a:t>2.3.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Схема территориального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планирования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649"/>
          <a:stretch/>
        </p:blipFill>
        <p:spPr bwMode="auto">
          <a:xfrm>
            <a:off x="315065" y="790067"/>
            <a:ext cx="5688632" cy="170699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xmlns="" val="25404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9601201"/>
              </p:ext>
            </p:extLst>
          </p:nvPr>
        </p:nvGraphicFramePr>
        <p:xfrm>
          <a:off x="179512" y="188640"/>
          <a:ext cx="8640959" cy="6408713"/>
        </p:xfrm>
        <a:graphic>
          <a:graphicData uri="http://schemas.openxmlformats.org/drawingml/2006/table">
            <a:tbl>
              <a:tblPr/>
              <a:tblGrid>
                <a:gridCol w="360040"/>
                <a:gridCol w="4866228"/>
                <a:gridCol w="43150"/>
                <a:gridCol w="3371541"/>
              </a:tblGrid>
              <a:tr h="1752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Собственник (наименование, адрес)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ООО «Адищевская бумажная фабрика»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5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Юридический адрес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157921, Костромская область, Островский район, с.Адищево, ул.Дзержинского, д.2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5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Руководитель (лицо, ответственное за переговоры ФИО, должность, тел.)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, 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учредитель, (495)980-14-55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8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0536"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адрес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Костромская область, Островский район, с.Адищево, ул.Дзержинского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кадастровый номер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44:15:01 01 05:0003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площадь, га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0,02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категория земель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Земли населенных пунктов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 разрешенного использования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Под промышленные предприятия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удельный показатель кадастровой стоимости, руб./кв.м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355,11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кадастровая стоимость земельного участка, руб.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87001,95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Удаленность участка от, км: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5268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 центра п. Островское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5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автомагистрали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До а/дороги Островское-Заволжск   6 км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5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ж/д станции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5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 речного порта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5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 жилых строений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0,3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526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814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 Наличие ж/д путей (Да/нет, если да, то добавить описание)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Обеспеченность подъездными путями (Да/нет, если да, то добавить описание)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да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Обеспеченность газом (Да/нет, если да, то добавить описание)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нет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 Источник теплоснабжения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5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 Источник электроснабжения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 Трансформаторная подстанция, мощностью 1260 кВА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6. Источник водоснабжения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5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7. Близлежащие объекты (промышленные предприятия, их отраслевая принадлежность)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 ИП </a:t>
                      </a:r>
                      <a:r>
                        <a:rPr lang="ru-RU" sz="900" dirty="0" err="1">
                          <a:effectLst/>
                          <a:latin typeface="Calibri"/>
                          <a:ea typeface="Calibri"/>
                        </a:rPr>
                        <a:t>Думова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 Н.А., С/Х ПРОИЗВОДСТВО,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</a:rPr>
                        <a:t>ООО «Виктория», деревообработка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823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60985948"/>
              </p:ext>
            </p:extLst>
          </p:nvPr>
        </p:nvGraphicFramePr>
        <p:xfrm>
          <a:off x="323528" y="188640"/>
          <a:ext cx="8424935" cy="6408009"/>
        </p:xfrm>
        <a:graphic>
          <a:graphicData uri="http://schemas.openxmlformats.org/drawingml/2006/table">
            <a:tbl>
              <a:tblPr/>
              <a:tblGrid>
                <a:gridCol w="432048"/>
                <a:gridCol w="2893565"/>
                <a:gridCol w="2549661"/>
                <a:gridCol w="2549661"/>
              </a:tblGrid>
              <a:tr h="15844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Основные характеристики объектов недвижимости: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7037">
                <a:tc rowSpan="1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Наименование объекта недвижимости: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контора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8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площадь, кв.м.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91,3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этажность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объем, куб.м.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520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высота перекрытий, 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сетка колон, 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год постройки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1961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физическое состояние (отл., хор., удовл., авар.)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удовл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готовность объекта (да/нет, процент готовности)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возможность расширения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6892" marR="6892" marT="6892" marB="68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Особенности производственного корпуса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8444">
                <a:tc rowSpan="1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количество пролетов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нагрузка на пол, тонн /м²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5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точечная нагрузка на пол,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тонн /м²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материал поверхности пола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ровность пола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5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кран-балки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(количество, грузоподъемность в тоннах)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количество въездов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количество входов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освещение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естественное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искусственное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система вентиляции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отопление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система пожарной сигнализации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автоматическая система пожаротушения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система охранной сигнализации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система видеонаблюдения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Особенности административного здания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8444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наличие офисных помещений, кв.м.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телефонные линии (номеров)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интернет (количество выделенных линий)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84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Аренда (руб. в год)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 (руб.)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12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2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13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9461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6179042"/>
              </p:ext>
            </p:extLst>
          </p:nvPr>
        </p:nvGraphicFramePr>
        <p:xfrm>
          <a:off x="179512" y="764702"/>
          <a:ext cx="8784976" cy="5791215"/>
        </p:xfrm>
        <a:graphic>
          <a:graphicData uri="http://schemas.openxmlformats.org/drawingml/2006/table">
            <a:tbl>
              <a:tblPr/>
              <a:tblGrid>
                <a:gridCol w="511603"/>
                <a:gridCol w="4672973"/>
                <a:gridCol w="3600400"/>
              </a:tblGrid>
              <a:tr h="2438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Месторасположение земельного участка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Костромская область, Островский район, д. Марково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Площадь земельного участка, га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0,1116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Дата постановки земельного участка на кадастровый учет, номер участка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07.05.2013 года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Вид разрешенного использования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34226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для ведения личного подсобного хозяйства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Характеристики территории площадки (рельеф почвы, глубина залегания подземных вод, благоустройство, покрытие и т.д.)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Рельеф спокойный, ровный, инженерно-геологические изыскания не проводились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Удаленность участка (км) от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Центра города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В 52 км от п. Островское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автомагистрали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13 км до автодороги Островское-Заволжск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ж/д станции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30 км до ж/д станции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</a:rPr>
                        <a:t>Ивашево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Речного порта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Жилых помещений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В границе населенного пункта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row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Инженерная инфраструктура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Электросети, водопровод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Наличие ж/д путей (да/нет)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Обеспеченность подъездными путями (тип дорожного покрытия, физическое состояние дороги)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Да, дорога с твердым покрытием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Наличие газоснабжения (да - мощность куб. м в год; нет — расстояние до газопровода)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Наличие теплоснабжения (да — наименование, мощность; 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нет — расстояние до источника)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Наличие водоотведения, очистка сточных вод (да; 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Ближайшие объекты (промышленные предприятия и др., их отраслевая принадлежность)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ФБУК «Государственный мемориальный и природный музей-заповедник А.Н. Островского «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</a:rPr>
                        <a:t>Щелыково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Наименование собственника земельного участка, координаты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Администрация Островского муниципального района, Костромская область, пос. Островское, 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ул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. Советская, д. 56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Предложения собственника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(аренда, продажа, участие в капитале, др) руб.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Продажа, 144 тыс. рублей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Возможные направления использования земельного участка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ЛПХ, ИЖС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Дополнительная информация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5239" marR="15239" marT="15239" marB="15239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417800"/>
            <a:ext cx="9144000" cy="369332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42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prstClr val="black"/>
                </a:solidFill>
                <a:latin typeface="Times New Roman"/>
                <a:ea typeface="Calibri"/>
              </a:rPr>
              <a:t>Земельный участок </a:t>
            </a:r>
            <a:r>
              <a:rPr lang="ru-RU" b="1" i="1" dirty="0" smtClean="0">
                <a:solidFill>
                  <a:prstClr val="black"/>
                </a:solidFill>
                <a:latin typeface="Times New Roman"/>
                <a:ea typeface="Calibri"/>
              </a:rPr>
              <a:t>в д. </a:t>
            </a:r>
            <a:r>
              <a:rPr lang="ru-RU" b="1" i="1" dirty="0" err="1" smtClean="0">
                <a:solidFill>
                  <a:prstClr val="black"/>
                </a:solidFill>
                <a:latin typeface="Times New Roman"/>
                <a:ea typeface="Calibri"/>
              </a:rPr>
              <a:t>Марково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9469"/>
            <a:ext cx="9144000" cy="34009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 smtClean="0">
                <a:latin typeface="Times New Roman"/>
                <a:ea typeface="Calibri"/>
                <a:cs typeface="Calibri"/>
              </a:rPr>
              <a:t>Информация о земельных участках  Островского муниципального района</a:t>
            </a:r>
            <a:endParaRPr lang="ru-RU" sz="1400" dirty="0"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442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50552347"/>
              </p:ext>
            </p:extLst>
          </p:nvPr>
        </p:nvGraphicFramePr>
        <p:xfrm>
          <a:off x="121804" y="620688"/>
          <a:ext cx="8856984" cy="6073243"/>
        </p:xfrm>
        <a:graphic>
          <a:graphicData uri="http://schemas.openxmlformats.org/drawingml/2006/table">
            <a:tbl>
              <a:tblPr/>
              <a:tblGrid>
                <a:gridCol w="288032"/>
                <a:gridCol w="4824536"/>
                <a:gridCol w="3744416"/>
              </a:tblGrid>
              <a:tr h="149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Администрация Островского муниципального района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9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Костромская область, пос. Островское,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ул. Советская, д. 56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8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тел. (49438) 27-236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9939">
                <a:tc row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effectLst/>
                          <a:latin typeface="Times New Roman"/>
                          <a:ea typeface="Calibri"/>
                        </a:rPr>
                        <a:t>П.Островское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, улСвердлова,9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44:15:120109:20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Площадь, (га)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0,59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Населенных пунктов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для складирования леса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руб/кв.м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343,84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руб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2028656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Возможность расширения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8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Рельеф спокойный, почвы дерново-подзолистые, благоустройство и покрытие отсутствуют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9939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 центра пос. Островское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в границах пос. Островское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 автомагистрали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 км до автодороги Кострома-В.Спасское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 ж/д. станции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6 км до ж/д ст. Островское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 речного порта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 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50 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3593"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                               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 если да, то добавить описание)                              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да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3.Обеспеченность газом (Да, мощность 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2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6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5.Источник электроснабжения (Да,наименование, мощность/ Нет, расстояние до источника)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нет, ВЛ- 10,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200м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ГПКО «Островское ДЭП- 15» эксплуатация автомобильных дорог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9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Аренда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Дополнительная информация: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37282" marR="37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-21704" y="37323"/>
            <a:ext cx="9144000" cy="3853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prstClr val="black"/>
                </a:solidFill>
                <a:latin typeface="Times New Roman"/>
                <a:ea typeface="Calibri"/>
              </a:rPr>
              <a:t>Земельный участок (МПМК</a:t>
            </a:r>
            <a:r>
              <a:rPr lang="ru-RU" b="1" i="1" dirty="0" smtClean="0">
                <a:solidFill>
                  <a:prstClr val="black"/>
                </a:solidFill>
                <a:latin typeface="Times New Roman"/>
                <a:ea typeface="Calibri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314698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20487"/>
            <a:ext cx="4615646" cy="6348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181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81833686"/>
              </p:ext>
            </p:extLst>
          </p:nvPr>
        </p:nvGraphicFramePr>
        <p:xfrm>
          <a:off x="251521" y="764705"/>
          <a:ext cx="8640958" cy="5853096"/>
        </p:xfrm>
        <a:graphic>
          <a:graphicData uri="http://schemas.openxmlformats.org/drawingml/2006/table">
            <a:tbl>
              <a:tblPr/>
              <a:tblGrid>
                <a:gridCol w="432047"/>
                <a:gridCol w="4608512"/>
                <a:gridCol w="3600399"/>
              </a:tblGrid>
              <a:tr h="222479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Администрация Островского муниципального района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60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Костромская область, пос. Островское, </a:t>
                      </a:r>
                      <a:r>
                        <a:rPr lang="en-US" sz="9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ул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. Советская, д. 56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8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r>
                        <a:rPr lang="en-US" sz="9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тел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. (49438) 27-236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24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022">
                <a:tc row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effectLst/>
                          <a:latin typeface="Times New Roman"/>
                          <a:ea typeface="Calibri"/>
                        </a:rPr>
                        <a:t>п.Островское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, </a:t>
                      </a:r>
                      <a:r>
                        <a:rPr lang="ru-RU" sz="900" dirty="0" err="1">
                          <a:effectLst/>
                          <a:latin typeface="Times New Roman"/>
                          <a:ea typeface="Calibri"/>
                        </a:rPr>
                        <a:t>ул.Советская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Площадь, (га)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Населенных пунктов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Для производственных целей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0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руб/кв.м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0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руб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Возможность расширения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0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24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022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центра пос. Островское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в границах пос. Островское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0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автомагистрали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 км до автодороги Кострома-В.Спасское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ж/д. станции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2 км до ж/д станции Островское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речного порта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0,5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24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046">
                <a:tc row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2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3.Обеспеченность газом (Да, мощность 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4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7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5.Источник электроснабжения (Да, наименование, мощность/ Нет, расстояние до </a:t>
                      </a:r>
                      <a:r>
                        <a:rPr lang="ru-RU" sz="900" dirty="0" err="1" smtClean="0">
                          <a:effectLst/>
                          <a:latin typeface="Times New Roman"/>
                          <a:ea typeface="Calibri"/>
                        </a:rPr>
                        <a:t>сточника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)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Нет, ВЛ-0,4 – 0,3 км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9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Нет, 0,3 км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2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24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1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900" baseline="30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Аренда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22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22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247963"/>
            <a:ext cx="9144000" cy="338554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Земельный участок (кирпичный завод)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82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кирпичный завод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51" r="5793" b="2882"/>
          <a:stretch/>
        </p:blipFill>
        <p:spPr bwMode="auto">
          <a:xfrm rot="5400000">
            <a:off x="1606365" y="-158093"/>
            <a:ext cx="5513695" cy="8079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2451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35078514"/>
              </p:ext>
            </p:extLst>
          </p:nvPr>
        </p:nvGraphicFramePr>
        <p:xfrm>
          <a:off x="107504" y="620688"/>
          <a:ext cx="8856983" cy="5156811"/>
        </p:xfrm>
        <a:graphic>
          <a:graphicData uri="http://schemas.openxmlformats.org/drawingml/2006/table">
            <a:tbl>
              <a:tblPr/>
              <a:tblGrid>
                <a:gridCol w="360040"/>
                <a:gridCol w="5507711"/>
                <a:gridCol w="2989232"/>
              </a:tblGrid>
              <a:tr h="144016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Администрация Островского муниципального района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339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Костромская область, пос. Островское,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ул. Советская, д. 56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301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тел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. (49438) 27-236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59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542">
                <a:tc rowSpan="9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Площадь, (га)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М.- Рязаново-25,6 га;  Б.-Рязаново-28,2 га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7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Сельскохозяйственного назначения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Для с/х производства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руб/кв.м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1,73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руб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7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Возможность расширения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1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Рельеф спокойный, ровный, инженерно-геологические изыскания не проводились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59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542">
                <a:tc rowSpan="5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центра пос. Островское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автомагистрали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7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ж/д. станции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37 км до ж/д ст. Островское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речного порта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125 км г. Кострома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7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59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616">
                <a:tc rowSpan="7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Да, грунтовая дорога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3.Обеспеченность газом (Да, мощность 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нет, 0,5 км до ВЛ-10 </a:t>
                      </a:r>
                      <a:r>
                        <a:rPr lang="ru-RU" sz="900" dirty="0" err="1" smtClean="0">
                          <a:effectLst/>
                          <a:latin typeface="Times New Roman"/>
                          <a:ea typeface="Calibri"/>
                        </a:rPr>
                        <a:t>кв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59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756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900" baseline="30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Аренда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42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42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42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88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(урочище Малое 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Рязаново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Большое 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Рязаново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752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Рязанов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234" b="4254"/>
          <a:stretch/>
        </p:blipFill>
        <p:spPr bwMode="auto">
          <a:xfrm>
            <a:off x="1259632" y="332656"/>
            <a:ext cx="4508579" cy="633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56176" y="1124743"/>
            <a:ext cx="24761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урочище Малое </a:t>
            </a:r>
            <a:r>
              <a:rPr lang="ru-RU" sz="1600" i="1" dirty="0" err="1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Рязаново</a:t>
            </a:r>
            <a:r>
              <a:rPr lang="ru-RU" sz="1600" i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Большое </a:t>
            </a:r>
            <a:r>
              <a:rPr lang="ru-RU" sz="1600" i="1" dirty="0" err="1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Рязаново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7622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8988699"/>
              </p:ext>
            </p:extLst>
          </p:nvPr>
        </p:nvGraphicFramePr>
        <p:xfrm>
          <a:off x="107504" y="764704"/>
          <a:ext cx="8928993" cy="5930704"/>
        </p:xfrm>
        <a:graphic>
          <a:graphicData uri="http://schemas.openxmlformats.org/drawingml/2006/table">
            <a:tbl>
              <a:tblPr/>
              <a:tblGrid>
                <a:gridCol w="432048"/>
                <a:gridCol w="4752528"/>
                <a:gridCol w="3744417"/>
              </a:tblGrid>
              <a:tr h="227139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Администрация Островского муниципального района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909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Костромская область, пос. Островское,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ул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. Советская, д. 56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тел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. (49438) 27-236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57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485">
                <a:tc row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Площадь, (га)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31,5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Сельскохозяйственного назначения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Для с/х производства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</a:t>
                      </a:r>
                      <a:r>
                        <a:rPr lang="ru-RU" sz="900" dirty="0" err="1">
                          <a:effectLst/>
                          <a:latin typeface="Times New Roman"/>
                          <a:ea typeface="Calibri"/>
                        </a:rPr>
                        <a:t>руб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/</a:t>
                      </a:r>
                      <a:r>
                        <a:rPr lang="ru-RU" sz="900" dirty="0" err="1">
                          <a:effectLst/>
                          <a:latin typeface="Times New Roman"/>
                          <a:ea typeface="Calibri"/>
                        </a:rPr>
                        <a:t>кв.м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1,73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</a:t>
                      </a:r>
                      <a:r>
                        <a:rPr lang="ru-RU" sz="900" dirty="0" err="1">
                          <a:effectLst/>
                          <a:latin typeface="Times New Roman"/>
                          <a:ea typeface="Calibri"/>
                        </a:rPr>
                        <a:t>руб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Возможность расширения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6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Рельеф спокойный, ровный, с общим уклоном на юго-запад, инженерно- геологические изыскания не производились.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57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485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центра пос. Островское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автомагистрали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0,6 км до автодороги Островское-Заволжск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ж/д. станции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6 км до ст. Ивашево (грузовая), 28 км до ст.Кинешма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речного порта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28 км до ст. Кинешма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57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970">
                <a:tc row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3.Обеспеченность газом (Да, мощность м</a:t>
                      </a:r>
                      <a:r>
                        <a:rPr lang="ru-RU" sz="900" baseline="300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                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2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5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5.Источник электроснабжения (Да, наименование, мощность/ Нет, расстояние до 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источника</a:t>
                      </a:r>
                      <a:r>
                        <a:rPr lang="ru-RU" sz="900" smtClean="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да, существует ТП-250КВ, ВЛ-10кв 200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м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2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9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57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5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900" baseline="30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Аренда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85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85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30" marR="288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116632"/>
            <a:ext cx="9144000" cy="457200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(дер.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Угольское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17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Ольга\Мои документы\Мои рисунки\здания\CAKNABCAMG0882CAGEIGX3CAUCDK7XCAQLTSUVCAA6J9BTCAY50CG2CAGANLCHCAX2LBT3CA6FBQ0BCAKLXJROCAL1WDBKCAEB53GFCAWU1MEOCAG760XBCA6F5GX0CAUV6D3SCAVVQ0PUCA3X5VLHCAV0KWD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054" r="406"/>
          <a:stretch/>
        </p:blipFill>
        <p:spPr bwMode="auto">
          <a:xfrm>
            <a:off x="395535" y="359538"/>
            <a:ext cx="7888655" cy="146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74872"/>
            <a:ext cx="2921954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/>
              <a:t>2.4. Численность населения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44824"/>
            <a:ext cx="8712968" cy="48320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/>
              <a:t>Численность населения района 11,5 тыс. человек, в том числе в п. Островское 4,9 тыс. человек. Средний размер семьи в районе составляет 2,6 членов семьи. </a:t>
            </a:r>
          </a:p>
          <a:p>
            <a:pPr algn="just"/>
            <a:r>
              <a:rPr lang="ru-RU" sz="1400" dirty="0"/>
              <a:t>Демографическая ситуация в Островском районе типична для большинства районов Костромской области. На протяжении последних 15 лет в районе наблюдается естественная убыль населения. Смертность  выше рождаемости.</a:t>
            </a:r>
          </a:p>
          <a:p>
            <a:pPr algn="just"/>
            <a:r>
              <a:rPr lang="ru-RU" sz="1400" dirty="0"/>
              <a:t>Начиная с 1970 года численность населения из-за его естественной убыли, хотя и более низкими темпами, чем до 2005 года, но продолжает сокращаться.   </a:t>
            </a:r>
          </a:p>
          <a:p>
            <a:pPr algn="just"/>
            <a:r>
              <a:rPr lang="ru-RU" sz="1400" dirty="0"/>
              <a:t>Возрастная структура населения Островского района соответствует большинству районов области. Процесс старения населения сопровождается ростом среднего возраста населения и изменением возрастной структуры населения – снижением доли детей и ростом доли старших возрастов. Доля населения старше трудоспособного возраста 28,4%, трудоспособного возраста 54,7%, моложе трудоспособного возраста 16,9%.</a:t>
            </a:r>
          </a:p>
          <a:p>
            <a:pPr algn="just"/>
            <a:r>
              <a:rPr lang="ru-RU" sz="1400" dirty="0"/>
              <a:t>Если же численность населения сопоставить с размерами территории, то окажется, что наш район имеет очень низкую плотность населения - 5,1 человека на 1 кв. км (по области этот показатель равен 13,5 человек на 1 кв. км).</a:t>
            </a:r>
          </a:p>
          <a:p>
            <a:pPr algn="just"/>
            <a:r>
              <a:rPr lang="ru-RU" sz="1400" dirty="0"/>
              <a:t>Численность населения меняется под влиянием двух факторов: естественного движения (т.е. соотношения рождаемости и смертности) и механического движения (т.е. въезда и выезда). Миграционная ситуация в районе характеризуется оттоком населения с территории.</a:t>
            </a:r>
          </a:p>
          <a:p>
            <a:pPr algn="just"/>
            <a:r>
              <a:rPr lang="ru-RU" sz="1400" dirty="0"/>
              <a:t>Островский район относится к территории, где исторически сформировался русский народ. И сейчас русское население здесь в большинстве. Хотя здесь проживают и украинцы, белорусы, молдаване, чуваши, </a:t>
            </a:r>
            <a:r>
              <a:rPr lang="ru-RU" sz="1400" dirty="0" err="1"/>
              <a:t>цыганы</a:t>
            </a:r>
            <a:r>
              <a:rPr lang="ru-RU" sz="1400" dirty="0"/>
              <a:t>, казаки, армяне, чеченцы, азербайджанцы, грузины и др. На процентное соотношение между национальностями это существенно не влияет.</a:t>
            </a:r>
          </a:p>
          <a:p>
            <a:pPr algn="just"/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9931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Угольско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228" b="11656"/>
          <a:stretch/>
        </p:blipFill>
        <p:spPr bwMode="auto">
          <a:xfrm rot="5400000">
            <a:off x="1196977" y="-375984"/>
            <a:ext cx="6071552" cy="7776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8786" y="307395"/>
            <a:ext cx="156094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88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дер. </a:t>
            </a:r>
            <a:r>
              <a:rPr lang="ru-RU" sz="1600" b="1" i="1" dirty="0" err="1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Угольское</a:t>
            </a:r>
            <a:endParaRPr lang="ru-RU" dirty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562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52567941"/>
              </p:ext>
            </p:extLst>
          </p:nvPr>
        </p:nvGraphicFramePr>
        <p:xfrm>
          <a:off x="107504" y="573832"/>
          <a:ext cx="8856983" cy="5979005"/>
        </p:xfrm>
        <a:graphic>
          <a:graphicData uri="http://schemas.openxmlformats.org/drawingml/2006/table">
            <a:tbl>
              <a:tblPr/>
              <a:tblGrid>
                <a:gridCol w="360040"/>
                <a:gridCol w="4608512"/>
                <a:gridCol w="3888431"/>
              </a:tblGrid>
              <a:tr h="235253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Собственник (наименование, адрес):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Администрация Островского муниципального района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643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Юридический 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Костромская область, пос. Островское, 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ул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. Советская, д. 56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8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Полякова Галина Анатольевна — глава Островского муниципального района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тел. (49438) 27-236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626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Основные характеристики земельного участка: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478">
                <a:tc row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4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4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Кадастровый номер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4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Площадь, (га)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12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7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Категория земель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Сельскохозяйственного назначения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4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Вид разрешенного использования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Для с/х производства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Удельный показатель кадастровой стоимости, руб/кв.м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1,73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Кадастровая стоимость земельного участка, руб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7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Возможность расширения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3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Рельеф спокойный, ровный, инженерно- геологические изыскания не производились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626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Удаленность участка от, км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478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центра пос. Островское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21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автомагистрали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900 м до автодороги Островское-Заволжск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7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ж/д. станции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25 км до ст. Кинешма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4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речного порта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25 км до г. Кинешма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7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5 км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626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Инженерная инфраструктура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0791">
                <a:tc row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3.Обеспеченность газом (Да, мощность м</a:t>
                      </a:r>
                      <a:r>
                        <a:rPr lang="ru-RU" sz="900" baseline="30000" dirty="0">
                          <a:effectLst/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/ год/Нет, расстояние до газопровода)                                        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ВЛ 10кв - 0,2 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км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5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7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Примерное расстояние от площадки до источника сырья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626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Предложения собственника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8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Аренда (руб./м</a:t>
                      </a:r>
                      <a:r>
                        <a:rPr lang="ru-RU" sz="900" baseline="30000" dirty="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 в год)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Аренда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4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9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Продажа (руб./м</a:t>
                      </a:r>
                      <a:r>
                        <a:rPr lang="ru-RU" sz="900" baseline="3000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продажа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478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10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478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11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116632"/>
            <a:ext cx="9144000" cy="457200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Земельный участок (с. Ширяево)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016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район Ширяев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88" b="12021"/>
          <a:stretch/>
        </p:blipFill>
        <p:spPr bwMode="auto">
          <a:xfrm>
            <a:off x="1187624" y="376546"/>
            <a:ext cx="5688632" cy="6255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7166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8595912"/>
              </p:ext>
            </p:extLst>
          </p:nvPr>
        </p:nvGraphicFramePr>
        <p:xfrm>
          <a:off x="179512" y="476670"/>
          <a:ext cx="8784975" cy="6197767"/>
        </p:xfrm>
        <a:graphic>
          <a:graphicData uri="http://schemas.openxmlformats.org/drawingml/2006/table">
            <a:tbl>
              <a:tblPr/>
              <a:tblGrid>
                <a:gridCol w="432048"/>
                <a:gridCol w="4536504"/>
                <a:gridCol w="3816423"/>
              </a:tblGrid>
              <a:tr h="237141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Собственник (наименование, адрес):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Администрация Островского муниципального района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09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Юридический 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Костромская область, пос. Островское, 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ул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. Советская, д. 56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2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Полякова Галина Анатольевна — глава Островского муниципального района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тел. (49438) 27-236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57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Основные характеристики земельного участка: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989">
                <a:tc row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4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9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Кадастровый номер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9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Площадь, (га)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37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3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Категория земель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Сельскохозяйственного назначения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9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Вид разрешенного использования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Для с/х производства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Удельный показатель кадастровой стоимости, руб/кв.м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1,73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Кадастровая стоимость земельного участка, руб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3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Возможность расширения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Рельеф спокойный, ровный, с общим уклоном на юго-запад, инженерно- геологические изыскания не производились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57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Удаленность участка от, км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989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центра пос. Островское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10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9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автомагистрали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3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ж/д. станции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9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речного порта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3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0,8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57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Инженерная инфраструктура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5977">
                <a:tc row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4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3.Обеспеченность газом (Да, мощность м</a:t>
                      </a:r>
                      <a:r>
                        <a:rPr lang="ru-RU" sz="900" baseline="30000">
                          <a:effectLst/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/ год/Нет, расстояние до газопровода)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да, существует 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ТП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8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7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Примерное расстояние от площадки до источника сырья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57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Предложения собственника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Аренда (руб./м</a:t>
                      </a:r>
                      <a:r>
                        <a:rPr lang="ru-RU" sz="900" baseline="3000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 в год)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Аренда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9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9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Продажа (руб./м</a:t>
                      </a:r>
                      <a:r>
                        <a:rPr lang="ru-RU" sz="900" baseline="3000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продажа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989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10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989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11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Другая форма сотрудничества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32508"/>
            <a:ext cx="9144000" cy="338554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Земельный участок (с.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Козьмодемьян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32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Козьма Демьян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170"/>
          <a:stretch/>
        </p:blipFill>
        <p:spPr bwMode="auto">
          <a:xfrm rot="5400000">
            <a:off x="1604715" y="-804515"/>
            <a:ext cx="5831930" cy="8538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1617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24108266"/>
              </p:ext>
            </p:extLst>
          </p:nvPr>
        </p:nvGraphicFramePr>
        <p:xfrm>
          <a:off x="107504" y="620686"/>
          <a:ext cx="8784977" cy="5990284"/>
        </p:xfrm>
        <a:graphic>
          <a:graphicData uri="http://schemas.openxmlformats.org/drawingml/2006/table">
            <a:tbl>
              <a:tblPr/>
              <a:tblGrid>
                <a:gridCol w="432048"/>
                <a:gridCol w="4680520"/>
                <a:gridCol w="3672409"/>
              </a:tblGrid>
              <a:tr h="230719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Собственник (наименование, адрес):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Администрация Островского муниципального района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331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Юридический 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Костромская область, пос. Островское, 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ул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. Советская, д. 56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3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Полякова Галина Анатольевна — глава Островского муниципального района 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тел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. (49438) 27-236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5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Основные характеристики земельного участка: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542">
                <a:tc row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4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адрес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Кадастровый номер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Площадь, (га)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12,4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7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Категория земель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Сельскохозяйственного назначения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Вид разрешенного использования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Для с/х производства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Удельный показатель кадастровой стоимости, </a:t>
                      </a:r>
                      <a:r>
                        <a:rPr lang="ru-RU" sz="900" dirty="0" err="1">
                          <a:effectLst/>
                          <a:latin typeface="Calibri"/>
                          <a:ea typeface="Calibri"/>
                          <a:cs typeface="Arial"/>
                        </a:rPr>
                        <a:t>руб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/</a:t>
                      </a:r>
                      <a:r>
                        <a:rPr lang="ru-RU" sz="900" dirty="0" err="1">
                          <a:effectLst/>
                          <a:latin typeface="Calibri"/>
                          <a:ea typeface="Calibri"/>
                          <a:cs typeface="Arial"/>
                        </a:rPr>
                        <a:t>кв.м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1,73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Кадастровая стоимость земельного участка, руб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7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Возможность расширения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8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5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Удаленность участка от, км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542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центра пос. Островское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автомагистрали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4 км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7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ж/д. станции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25 км  до ст. Островская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речного порта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60 км до г. Кинешма, 110 км. г. Кострома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7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-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5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Инженерная инфраструктура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7084">
                <a:tc row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3.Обеспеченность газом (Да, мощность м</a:t>
                      </a:r>
                      <a:r>
                        <a:rPr lang="ru-RU" sz="900" baseline="30000">
                          <a:effectLst/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/ год/Нет, расстояние до газопровода)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да, ВЛ – 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10кв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5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7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Примерное расстояние от площадки до источника сырья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5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Предложения собственника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7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Аренда (руб./м</a:t>
                      </a:r>
                      <a:r>
                        <a:rPr lang="ru-RU" sz="900" baseline="30000" dirty="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 в год)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Аренда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9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Продажа (руб./м</a:t>
                      </a:r>
                      <a:r>
                        <a:rPr lang="ru-RU" sz="900" baseline="30000" dirty="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продажа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42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10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42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11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175955"/>
            <a:ext cx="9144000" cy="338554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(дер.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Юрятино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158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Юрятин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4675"/>
          <a:stretch/>
        </p:blipFill>
        <p:spPr bwMode="auto">
          <a:xfrm>
            <a:off x="755576" y="447396"/>
            <a:ext cx="6912768" cy="6210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4767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40246790"/>
              </p:ext>
            </p:extLst>
          </p:nvPr>
        </p:nvGraphicFramePr>
        <p:xfrm>
          <a:off x="179512" y="573838"/>
          <a:ext cx="8856984" cy="5912659"/>
        </p:xfrm>
        <a:graphic>
          <a:graphicData uri="http://schemas.openxmlformats.org/drawingml/2006/table">
            <a:tbl>
              <a:tblPr/>
              <a:tblGrid>
                <a:gridCol w="432048"/>
                <a:gridCol w="4752528"/>
                <a:gridCol w="3672408"/>
              </a:tblGrid>
              <a:tr h="232973">
                <a:tc>
                  <a:txBody>
                    <a:bodyPr/>
                    <a:lstStyle/>
                    <a:p>
                      <a:pPr indent="88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Администрация Островского муниципального района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917">
                <a:tc>
                  <a:txBody>
                    <a:bodyPr/>
                    <a:lstStyle/>
                    <a:p>
                      <a:pPr indent="88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Костромская область, пос. Островское, </a:t>
                      </a:r>
                      <a:r>
                        <a:rPr lang="en-US" sz="9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ул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. Советская, д. 56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тел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. (49438) 27-236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486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504">
                <a:tc row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5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5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Площадь, (га)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40 га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7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Сельскохозяйственного назначения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5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Для с/х производства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0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руб/кв.м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1,73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0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руб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7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Возможность расширения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0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Рельеф спокойный, ровный, с общим уклоном на северо-восток, инженерно-геологические изыскания не проводились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486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280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центра пос. Островское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0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автомагистрали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600 м до автодороги Островское-Заволжск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7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ж/д. станции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30 км до ст. Кинешма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5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речного порта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30 км до г. Кинешма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7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5 (год постройки 1926-1950)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486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009"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3.Обеспеченность газом (Да, мощность 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2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5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ТП - 160 </a:t>
                      </a:r>
                      <a:r>
                        <a:rPr lang="ru-RU" sz="900" dirty="0" err="1" smtClean="0">
                          <a:effectLst/>
                          <a:latin typeface="Times New Roman"/>
                          <a:ea typeface="Calibri"/>
                        </a:rPr>
                        <a:t>кВа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7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0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486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7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Аренда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504">
                <a:tc>
                  <a:txBody>
                    <a:bodyPr/>
                    <a:lstStyle/>
                    <a:p>
                      <a:pPr indent="88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504">
                <a:tc>
                  <a:txBody>
                    <a:bodyPr/>
                    <a:lstStyle/>
                    <a:p>
                      <a:pPr indent="88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2618" y="116632"/>
            <a:ext cx="9144000" cy="457200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(дер.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Акулово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055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район Акулов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829" b="13618"/>
          <a:stretch/>
        </p:blipFill>
        <p:spPr bwMode="auto">
          <a:xfrm>
            <a:off x="1187625" y="404664"/>
            <a:ext cx="5771376" cy="6236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0320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14147506"/>
              </p:ext>
            </p:extLst>
          </p:nvPr>
        </p:nvGraphicFramePr>
        <p:xfrm>
          <a:off x="143508" y="692696"/>
          <a:ext cx="8820980" cy="5904648"/>
        </p:xfrm>
        <a:graphic>
          <a:graphicData uri="http://schemas.openxmlformats.org/drawingml/2006/table">
            <a:tbl>
              <a:tblPr/>
              <a:tblGrid>
                <a:gridCol w="430292"/>
                <a:gridCol w="4518063"/>
                <a:gridCol w="3872625"/>
              </a:tblGrid>
              <a:tr h="257678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Администрация Островского муниципального района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587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Костромская область, пос. Островское, </a:t>
                      </a:r>
                      <a:r>
                        <a:rPr lang="en-US" sz="9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ул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. Советская, д. 56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925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тел. (49438) 27-236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27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7027">
                <a:tc rowSpan="9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Площадь, (га)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22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Сельскохозяйственного назначения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Для с/х производства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1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руб/кв.м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1,73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1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руб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Возможность расширения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Да, до 25 га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Рельеф спокойный, ровный с уклоном на юго-восток, инженерно- геологические изыскания не производились</a:t>
                      </a:r>
                      <a:r>
                        <a:rPr lang="ru-RU" sz="900" smtClean="0">
                          <a:effectLst/>
                          <a:latin typeface="Times New Roman"/>
                          <a:ea typeface="Calibri"/>
                        </a:rPr>
                        <a:t>.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27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7027">
                <a:tc rowSpan="5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центра пос. Островское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-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автомагистрали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1,2 км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ж/д. станции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30 км до ст. Кинешма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речного порта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30 км до г. Кинешма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5 домов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27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0112">
                <a:tc rowSpan="7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3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3.Обеспеченность газом (Да, мощность 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5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ТП-250 </a:t>
                      </a:r>
                      <a:r>
                        <a:rPr lang="ru-RU" sz="900" dirty="0" err="1" smtClean="0">
                          <a:effectLst/>
                          <a:latin typeface="Times New Roman"/>
                          <a:ea typeface="Calibri"/>
                        </a:rPr>
                        <a:t>кВа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1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ООО «Александровская бумажная фабрика» (целлюлозно-бумажная) – предприятие не работает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27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27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7027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Аренда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27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27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27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91" marR="29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218896"/>
            <a:ext cx="9144000" cy="338554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(дер.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Болотниково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5326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Ольга\Рабочий стол\инвест паспорт\1233[4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569" y="2611343"/>
            <a:ext cx="4824536" cy="398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513"/>
          <a:stretch/>
        </p:blipFill>
        <p:spPr bwMode="auto">
          <a:xfrm>
            <a:off x="2711751" y="460668"/>
            <a:ext cx="5040560" cy="1321220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2" name="Прямоугольник 1"/>
          <p:cNvSpPr/>
          <p:nvPr/>
        </p:nvSpPr>
        <p:spPr>
          <a:xfrm>
            <a:off x="329165" y="332656"/>
            <a:ext cx="2227791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2.5. Памятники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природы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2" name="Picture 4" descr="C:\Documents and Settings\Ольга\Рабочий стол\инвест паспорт\NR2QOSCAG7B039CAEINNF9CARAAM3MCAT2N75VCADW8SXSCAPNUJ3MCAZZXF1LCAM0GU4XCAR8MDPPCAEFZINTCAT8KLVWCA3VWESZCAW4PS9PCANWAELGCACT12PBCALNL93ICAAF5ATFCA9Y5NJ8CAG8L7I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4114" y="4293096"/>
            <a:ext cx="3447827" cy="22985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3449" y="1860843"/>
            <a:ext cx="3423865" cy="22825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Documents and Settings\Ольга\Рабочий стол\инвест паспорт\Q9Z6W0CA8EW10JCAGASRCBCANVXJ2ACA3ZB3KICAHN50GXCAIP0VGZCAVEBGNPCA3GN4RLCA6I5407CAZWV111CAX1EESKCAEYWCQYCAZD6DG4CAKEQ0VSCASA0OW2CA3CYFEUCAOAL31UCAJCG2ZRCAIQFNEJ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985" y="1121278"/>
            <a:ext cx="2372852" cy="1417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3405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район Болотников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542" b="13451"/>
          <a:stretch/>
        </p:blipFill>
        <p:spPr bwMode="auto">
          <a:xfrm>
            <a:off x="683568" y="332656"/>
            <a:ext cx="5832648" cy="6331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0968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562" y="40943"/>
            <a:ext cx="9144000" cy="3853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itchFamily="18" charset="0"/>
                <a:ea typeface="Calibri"/>
                <a:cs typeface="Times New Roman" pitchFamily="18" charset="0"/>
              </a:rPr>
              <a:t>Земельный участок (с. Покровское)</a:t>
            </a:r>
            <a:endParaRPr lang="ru-RU" sz="1200" i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49286011"/>
              </p:ext>
            </p:extLst>
          </p:nvPr>
        </p:nvGraphicFramePr>
        <p:xfrm>
          <a:off x="179511" y="692696"/>
          <a:ext cx="8784977" cy="6061025"/>
        </p:xfrm>
        <a:graphic>
          <a:graphicData uri="http://schemas.openxmlformats.org/drawingml/2006/table">
            <a:tbl>
              <a:tblPr/>
              <a:tblGrid>
                <a:gridCol w="360040"/>
                <a:gridCol w="4752528"/>
                <a:gridCol w="3672409"/>
              </a:tblGrid>
              <a:tr h="229300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Собственник (наименование, адрес):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Администрация Островского муниципального района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950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Юридический 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Костромская область, пос. Островское, 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ул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. Советская, д. 56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Полякова Галина Анатольевна — глава Островского муниципального района </a:t>
                      </a:r>
                      <a:r>
                        <a:rPr lang="en-US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 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тел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. (49438) 27-236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65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Основные характеристики земельного участка: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890">
                <a:tc row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4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Кадастровый номер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0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Площадь, (га)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38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1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Категория земель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Сельскохозяйственного назначения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Вид разрешенного использования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Для с/х производства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7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Удельный показатель кадастровой стоимости, руб/кв.м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1,73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7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Кадастровая стоимость земельного участка, руб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1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Возможность расширения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3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Рельеф спокойный, ровный, инженерно-геологические изыскания не 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проводились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65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Удаленность участка от, км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890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центра пос. Островское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автомагистрали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1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ж/д. станции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5 до грузовой станции Ивашево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речного порта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30 г.Кинешма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1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7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65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Инженерная инфраструктура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5330">
                <a:tc row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5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3.Обеспеченность газом (Да, мощность м</a:t>
                      </a:r>
                      <a:r>
                        <a:rPr lang="ru-RU" sz="900" baseline="30000">
                          <a:effectLst/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/ год/Нет, расстояние до газопровода)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1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6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ТП 160 кВа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5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7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7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Примерное расстояние от площадки до источника сырья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65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Предложения собственника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1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Аренда (руб./м</a:t>
                      </a:r>
                      <a:r>
                        <a:rPr lang="ru-RU" sz="900" baseline="3000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 в год)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Аренда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8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9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Продажа (руб./м</a:t>
                      </a:r>
                      <a:r>
                        <a:rPr lang="ru-RU" sz="900" baseline="3000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продажа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890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10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890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11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576" marR="29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4908950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район Покровско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" t="6606" r="-230" b="17859"/>
          <a:stretch/>
        </p:blipFill>
        <p:spPr bwMode="auto">
          <a:xfrm>
            <a:off x="971600" y="347770"/>
            <a:ext cx="6046038" cy="627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9143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21579169"/>
              </p:ext>
            </p:extLst>
          </p:nvPr>
        </p:nvGraphicFramePr>
        <p:xfrm>
          <a:off x="107504" y="457207"/>
          <a:ext cx="8928992" cy="6153628"/>
        </p:xfrm>
        <a:graphic>
          <a:graphicData uri="http://schemas.openxmlformats.org/drawingml/2006/table">
            <a:tbl>
              <a:tblPr/>
              <a:tblGrid>
                <a:gridCol w="432048"/>
                <a:gridCol w="4392488"/>
                <a:gridCol w="144016"/>
                <a:gridCol w="3960440"/>
              </a:tblGrid>
              <a:tr h="238796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Собственник (наименование, адрес):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Администрация Островского муниципального района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2717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Юридический 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Костромская область, пос. Островское, 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ул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. Советская, д. 56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65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Полякова Галина Анатольевна — глава Островского муниципального района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тел. (49438) 27-236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939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Основные характеристики земельного участка: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332">
                <a:tc row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4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3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Кадастровый номер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3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Площадь, (га)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11,3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6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Категория земель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Сельскохозяйственного назначения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3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Вид разрешенного использования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Для с/х производства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6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Удельный показатель кадастровой стоимости, руб/кв.м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1,73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6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Кадастровая стоимость земельного участка, руб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6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Возможность расширения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5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Рельеф спокойный, ровный, инженерно- геологические изыскания не производились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39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Удаленность участка от, км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332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центра пос. Островское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06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автомагистрали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0,3 км от автодороги Островское-Заволжск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6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ж/д. станции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3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речного порта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6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939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Инженерная инфраструктура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2911">
                <a:tc row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3.Обеспеченность газом (Да, мощность м</a:t>
                      </a:r>
                      <a:r>
                        <a:rPr lang="ru-RU" sz="900" baseline="30000">
                          <a:effectLst/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/ год/Нет, расстояние до газопровода)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5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ТП-160 кВа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4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6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7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Примерное расстояние от площадки до источника сырья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39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Предложения собственника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6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8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Аренда (руб./м</a:t>
                      </a:r>
                      <a:r>
                        <a:rPr lang="ru-RU" sz="900" baseline="30000" dirty="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 в год)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Аренда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3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9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Продажа (руб./м</a:t>
                      </a:r>
                      <a:r>
                        <a:rPr lang="ru-RU" sz="900" baseline="3000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продажа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332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10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332">
                <a:tc>
                  <a:txBody>
                    <a:bodyPr/>
                    <a:lstStyle/>
                    <a:p>
                      <a:pPr indent="8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11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Calibri"/>
                          <a:ea typeface="Calibri"/>
                          <a:cs typeface="Arial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8815" marR="288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460492" y="59323"/>
            <a:ext cx="4223015" cy="338554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(урочище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Поработное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412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район Поработно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81" r="5226" b="20594"/>
          <a:stretch/>
        </p:blipFill>
        <p:spPr bwMode="auto">
          <a:xfrm>
            <a:off x="1115616" y="404664"/>
            <a:ext cx="5932549" cy="6202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4143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02026365"/>
              </p:ext>
            </p:extLst>
          </p:nvPr>
        </p:nvGraphicFramePr>
        <p:xfrm>
          <a:off x="107505" y="548682"/>
          <a:ext cx="8856984" cy="5578797"/>
        </p:xfrm>
        <a:graphic>
          <a:graphicData uri="http://schemas.openxmlformats.org/drawingml/2006/table">
            <a:tbl>
              <a:tblPr/>
              <a:tblGrid>
                <a:gridCol w="576063"/>
                <a:gridCol w="4536504"/>
                <a:gridCol w="3744417"/>
              </a:tblGrid>
              <a:tr h="191271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Администрация Островского муниципального района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767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Костромская область, пос. Островское,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ул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. Советская, д. 56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тел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. (49438) 27-236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35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635">
                <a:tc rowSpan="9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Площадь, (га)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25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2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Сельскохозяйственного назначения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2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Для с/х производства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2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руб/кв.м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1,73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2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руб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2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Возможность расширения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Рельеф спокойный, ровный, инженерно- геологические изыскания не производились.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35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635">
                <a:tc rowSpan="5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центра пос. Островское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автомагистрали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0,5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ж/д. станции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речного порта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35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1271">
                <a:tc rowSpan="7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9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3.Обеспеченность газом (Да, мощность 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9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нет, до ВЛ-10 кВ -700 м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ООО «Александровкая бумажная фабрика» (целлюлозно-бумажная промышленность) предприятие не работает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271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35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635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900" baseline="30000" dirty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Аренда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35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35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35">
                <a:tc>
                  <a:txBody>
                    <a:bodyPr/>
                    <a:lstStyle/>
                    <a:p>
                      <a:pPr indent="88900"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5157" marR="25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031"/>
            <a:ext cx="9144000" cy="338554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(луг в районе р. Мера, в 2 км от пос. Александровское)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159547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Александровско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64903" y="-592695"/>
            <a:ext cx="6120681" cy="840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3287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3588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ea typeface="Calibri"/>
                <a:cs typeface="Arial"/>
              </a:rPr>
              <a:t>Земельный участок в 5 км от </a:t>
            </a:r>
            <a:r>
              <a:rPr lang="ru-RU" sz="1600" b="1" i="1" dirty="0" err="1">
                <a:ea typeface="Calibri"/>
                <a:cs typeface="Arial"/>
              </a:rPr>
              <a:t>пос.Островское</a:t>
            </a:r>
            <a:r>
              <a:rPr lang="ru-RU" sz="1600" b="1" i="1" dirty="0">
                <a:ea typeface="Calibri"/>
                <a:cs typeface="Arial"/>
              </a:rPr>
              <a:t> </a:t>
            </a:r>
            <a:r>
              <a:rPr lang="ru-RU" sz="1600" b="1" i="1" dirty="0" smtClean="0">
                <a:ea typeface="Calibri"/>
                <a:cs typeface="Arial"/>
              </a:rPr>
              <a:t>на </a:t>
            </a:r>
            <a:r>
              <a:rPr lang="ru-RU" sz="1600" b="1" i="1" dirty="0">
                <a:ea typeface="Calibri"/>
                <a:cs typeface="Arial"/>
              </a:rPr>
              <a:t>северо-восток «НИПТИЖ»</a:t>
            </a:r>
            <a:endParaRPr lang="ru-RU" sz="1600" dirty="0">
              <a:ea typeface="Calibri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67212139"/>
              </p:ext>
            </p:extLst>
          </p:nvPr>
        </p:nvGraphicFramePr>
        <p:xfrm>
          <a:off x="179512" y="764704"/>
          <a:ext cx="8784975" cy="5658782"/>
        </p:xfrm>
        <a:graphic>
          <a:graphicData uri="http://schemas.openxmlformats.org/drawingml/2006/table">
            <a:tbl>
              <a:tblPr/>
              <a:tblGrid>
                <a:gridCol w="432048"/>
                <a:gridCol w="4536504"/>
                <a:gridCol w="3816423"/>
              </a:tblGrid>
              <a:tr h="231627">
                <a:tc>
                  <a:txBody>
                    <a:bodyPr/>
                    <a:lstStyle/>
                    <a:p>
                      <a:pPr indent="889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Собственник (наименование, адрес):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Администрация Островского муниципального района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439">
                <a:tc>
                  <a:txBody>
                    <a:bodyPr/>
                    <a:lstStyle/>
                    <a:p>
                      <a:pPr indent="889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Юридический 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Костромская область, пос. Островское,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ул. Советская, д. 56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028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Полякова Галина Анатольевна — глава Островского муниципального района </a:t>
                      </a:r>
                      <a:r>
                        <a:rPr lang="en-US" sz="9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тел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. (49438) 27-236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13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Основные характеристики земельного участка: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593">
                <a:tc rowSpan="9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адрес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Площадь, (га)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1,9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8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Категория земель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Земли промышленности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Вид разрешенного использования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1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Удельный показатель кадастровой стоимости, руб/кв.м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1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Кадастровая стоимость земельного участка, руб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8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Возможность расширения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3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13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Удаленность участка от, км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593">
                <a:tc rowSpan="5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центра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3 км от дер. </a:t>
                      </a:r>
                      <a:r>
                        <a:rPr lang="ru-RU" sz="900" dirty="0" err="1">
                          <a:effectLst/>
                          <a:latin typeface="Times New Roman"/>
                          <a:ea typeface="Calibri"/>
                        </a:rPr>
                        <a:t>Гуляевка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автомагистрали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8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ж/д. станции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 км от ж/д станции Островское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речного порта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8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13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Инженерная инфраструктура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1187">
                <a:tc rowSpan="7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6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3.Обеспеченность газом (Да, мощность 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/ год/Нет, расстояние до газопровода)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Да, ВЛ-0,4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5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нет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187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Примерное расстояние от площадки до источника сырья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13"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</a:rPr>
                        <a:t>Предложения собственника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874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Аренда (руб./м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 в год)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аренда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93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 (руб./м</a:t>
                      </a:r>
                      <a:r>
                        <a:rPr lang="ru-RU" sz="900" baseline="300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продажа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93">
                <a:tc>
                  <a:txBody>
                    <a:bodyPr/>
                    <a:lstStyle/>
                    <a:p>
                      <a:pPr indent="889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Участие в капитале (Да/Нет)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93">
                <a:tc>
                  <a:txBody>
                    <a:bodyPr/>
                    <a:lstStyle/>
                    <a:p>
                      <a:pPr indent="8890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</a:rPr>
                        <a:t>Другая форма сотрудничества</a:t>
                      </a:r>
                      <a:endParaRPr lang="ru-RU" sz="90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784" marR="2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0407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НИПТИЖ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55" r="17307"/>
          <a:stretch/>
        </p:blipFill>
        <p:spPr bwMode="auto">
          <a:xfrm rot="5400000">
            <a:off x="1649319" y="-157651"/>
            <a:ext cx="5379647" cy="8232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3810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156600"/>
              </p:ext>
            </p:extLst>
          </p:nvPr>
        </p:nvGraphicFramePr>
        <p:xfrm>
          <a:off x="107504" y="518046"/>
          <a:ext cx="8928992" cy="6068486"/>
        </p:xfrm>
        <a:graphic>
          <a:graphicData uri="http://schemas.openxmlformats.org/drawingml/2006/table">
            <a:tbl>
              <a:tblPr/>
              <a:tblGrid>
                <a:gridCol w="432048"/>
                <a:gridCol w="5112568"/>
                <a:gridCol w="144016"/>
                <a:gridCol w="3240360"/>
              </a:tblGrid>
              <a:tr h="231556">
                <a:tc>
                  <a:txBody>
                    <a:bodyPr/>
                    <a:lstStyle/>
                    <a:p>
                      <a:pPr indent="889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Собственник (наименование, адрес):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Администрация Островского муниципального района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1126">
                <a:tc>
                  <a:txBody>
                    <a:bodyPr/>
                    <a:lstStyle/>
                    <a:p>
                      <a:pPr indent="889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Юридический 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Костромская область, пос. Островское, </a:t>
                      </a:r>
                      <a:r>
                        <a:rPr lang="ru-RU" sz="10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ул</a:t>
                      </a: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. Советская, д. 56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Руководитель (лицо ответственное за переговоры Ф.И.О., должность, телефон):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Полякова Галина Анатольевна — глава Островского муниципального района </a:t>
                      </a:r>
                      <a:r>
                        <a:rPr lang="ru-RU" sz="10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тел</a:t>
                      </a: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. (49438) 27-236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778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Основные характеристики земельного участка: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790">
                <a:tc rowSpan="9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адрес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7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Кадастровый номер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7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Площадь, (га)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1,4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Категория земель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Земли сельхозназначения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75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Вид разрешенного использования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Для сельскохозяйственного производства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75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Удельный показатель кадастровой стоимости, </a:t>
                      </a:r>
                      <a:r>
                        <a:rPr lang="ru-RU" sz="1000" dirty="0" err="1">
                          <a:effectLst/>
                          <a:latin typeface="Calibri"/>
                          <a:ea typeface="Calibri"/>
                          <a:cs typeface="Arial"/>
                        </a:rPr>
                        <a:t>руб</a:t>
                      </a: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/</a:t>
                      </a:r>
                      <a:r>
                        <a:rPr lang="ru-RU" sz="1000" dirty="0" err="1">
                          <a:effectLst/>
                          <a:latin typeface="Calibri"/>
                          <a:ea typeface="Calibri"/>
                          <a:cs typeface="Arial"/>
                        </a:rPr>
                        <a:t>кв.м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1,73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75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Кадастровая стоимость земельного участка, руб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0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Возможность расширения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51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Характеристика территории площадки (рельеф, почвы, глубина залегания подземных вод, благоустройство, покрытие и т.д.)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Водоохранная зона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778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Удаленность участка от, км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790">
                <a:tc row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центра пос. Островское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34,1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7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автомагистрали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0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ж/д. станции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7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речного порта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0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жилых строений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778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Инженерная инфраструктура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112">
                <a:tc rowSpan="7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1.Наличие ж/д. путей (Да/Нет, если да, то добавить описание)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2.Обеспеченность подъездными путями (Да/Нет, если да, то добавить описание)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3.Обеспеченность газом (Да, мощность м</a:t>
                      </a:r>
                      <a:r>
                        <a:rPr lang="ru-RU" sz="1000" baseline="30000">
                          <a:effectLst/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/ год/Нет, расстояние до газопровода)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4.Источник теплоснабжения (Да, наименование, мощность/ Нет, расстояние до источника)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5.Источник электроснабжения (Да, наименование, мощность/ Нет, расстояние до источника)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да, существует </a:t>
                      </a:r>
                      <a:r>
                        <a:rPr lang="ru-RU" sz="10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ВЛ-0,4</a:t>
                      </a: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6.Источник водоснабжения Да, наименование, мощность/ Нет, расстояние до источника)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7.Близлежащие объекты (промышленные предприятия, их отраслевая принадлежность)   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нет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5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Примерное расстояние от площадки до источника сырья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78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Предложения собственника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0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Аренда (руб./м</a:t>
                      </a:r>
                      <a:r>
                        <a:rPr lang="ru-RU" sz="1000" baseline="3000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 в год)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Аренда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7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Продажа (руб./м</a:t>
                      </a:r>
                      <a:r>
                        <a:rPr lang="ru-RU" sz="1000" baseline="30000">
                          <a:effectLst/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продажа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790">
                <a:tc>
                  <a:txBody>
                    <a:bodyPr/>
                    <a:lstStyle/>
                    <a:p>
                      <a:pPr indent="889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Участие в капитале (Да/Нет)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790">
                <a:tc>
                  <a:txBody>
                    <a:bodyPr/>
                    <a:lstStyle/>
                    <a:p>
                      <a:pPr indent="889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11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Arial"/>
                        </a:rPr>
                        <a:t>Другая форма сотрудничества</a:t>
                      </a:r>
                      <a:endParaRPr lang="ru-RU" sz="100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9258" marR="292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117508"/>
            <a:ext cx="9144000" cy="338554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8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Земельный участок пос.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Дымница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89595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13023</TotalTime>
  <Words>30847</Words>
  <Application>Microsoft Office PowerPoint</Application>
  <PresentationFormat>Экран (4:3)</PresentationFormat>
  <Paragraphs>7875</Paragraphs>
  <Slides>145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145</vt:i4>
      </vt:variant>
    </vt:vector>
  </HeadingPairs>
  <TitlesOfParts>
    <vt:vector size="148" baseType="lpstr">
      <vt:lpstr>Тема Office</vt:lpstr>
      <vt:lpstr>Специальное оформление</vt:lpstr>
      <vt:lpstr>4_Специальное оформление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Слайд 126</vt:lpstr>
      <vt:lpstr>Слайд 127</vt:lpstr>
      <vt:lpstr>Слайд 128</vt:lpstr>
      <vt:lpstr>Слайд 129</vt:lpstr>
      <vt:lpstr>Слайд 130</vt:lpstr>
      <vt:lpstr>Слайд 131</vt:lpstr>
      <vt:lpstr>Слайд 132</vt:lpstr>
      <vt:lpstr>Слайд 133</vt:lpstr>
      <vt:lpstr>Слайд 134</vt:lpstr>
      <vt:lpstr>Слайд 135</vt:lpstr>
      <vt:lpstr>Слайд 136</vt:lpstr>
      <vt:lpstr>Слайд 137</vt:lpstr>
      <vt:lpstr>Слайд 138</vt:lpstr>
      <vt:lpstr>Слайд 139</vt:lpstr>
      <vt:lpstr>Слайд 140</vt:lpstr>
      <vt:lpstr>Слайд 141</vt:lpstr>
      <vt:lpstr>Слайд 142</vt:lpstr>
      <vt:lpstr>Слайд 143</vt:lpstr>
      <vt:lpstr>Слайд 144</vt:lpstr>
      <vt:lpstr>Слайд 145</vt:lpstr>
    </vt:vector>
  </TitlesOfParts>
  <Company>AOMR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Budneva</dc:creator>
  <cp:lastModifiedBy>popova.oa</cp:lastModifiedBy>
  <cp:revision>258</cp:revision>
  <cp:lastPrinted>2015-10-26T16:46:03Z</cp:lastPrinted>
  <dcterms:created xsi:type="dcterms:W3CDTF">2015-08-17T10:31:59Z</dcterms:created>
  <dcterms:modified xsi:type="dcterms:W3CDTF">2017-03-27T12:31:37Z</dcterms:modified>
</cp:coreProperties>
</file>